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Gilroy Bold" charset="1" panose="00000800000000000000"/>
      <p:regular r:id="rId35"/>
    </p:embeddedFont>
    <p:embeddedFont>
      <p:font typeface="TT Rounds Condensed" charset="1" panose="02000506030000020003"/>
      <p:regular r:id="rId36"/>
    </p:embeddedFont>
    <p:embeddedFont>
      <p:font typeface="TT Interphases Bold" charset="1" panose="02000803060000020004"/>
      <p:regular r:id="rId37"/>
    </p:embeddedFont>
    <p:embeddedFont>
      <p:font typeface="Canva Sans" charset="1" panose="020B0503030501040103"/>
      <p:regular r:id="rId38"/>
    </p:embeddedFont>
    <p:embeddedFont>
      <p:font typeface="Canva Sans Bold" charset="1" panose="020B0803030501040103"/>
      <p:regular r:id="rId39"/>
    </p:embeddedFont>
    <p:embeddedFont>
      <p:font typeface="TT Rounds Condensed Bold" charset="1" panose="02000806030000020003"/>
      <p:regular r:id="rId40"/>
    </p:embeddedFont>
    <p:embeddedFont>
      <p:font typeface="Canva Sans Italics" charset="1" panose="020B0503030501040103"/>
      <p:regular r:id="rId41"/>
    </p:embeddedFont>
    <p:embeddedFont>
      <p:font typeface="Canva Sans Bold Italics" charset="1" panose="020B0803030501040103"/>
      <p:regular r:id="rId42"/>
    </p:embeddedFont>
    <p:embeddedFont>
      <p:font typeface="Garet" charset="1" panose="00000000000000000000"/>
      <p:regular r:id="rId43"/>
    </p:embeddedFont>
    <p:embeddedFont>
      <p:font typeface="Garet Bold" charset="1" panose="00000000000000000000"/>
      <p:regular r:id="rId44"/>
    </p:embeddedFont>
    <p:embeddedFont>
      <p:font typeface="Horizon" charset="1" panose="020005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jpe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GHFBROhc.mp4" Type="http://schemas.microsoft.com/office/2007/relationships/media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2" Target="../media/image1.jpe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jpeg" Type="http://schemas.openxmlformats.org/officeDocument/2006/relationships/image"/><Relationship Id="rId6" Target="../media/VAGGHA4o-lY.mp4" Type="http://schemas.openxmlformats.org/officeDocument/2006/relationships/video"/><Relationship Id="rId7" Target="../media/VAGGHA4o-lY.mp4" Type="http://schemas.microsoft.com/office/2007/relationships/media"/><Relationship Id="rId8" Target="../media/image50.jpeg" Type="http://schemas.openxmlformats.org/officeDocument/2006/relationships/image"/><Relationship Id="rId9" Target="../media/VAGGHFBROhc.mp4" Type="http://schemas.openxmlformats.org/officeDocument/2006/relationships/video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7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https://www.smev.in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729" y="928780"/>
            <a:ext cx="17950540" cy="8964546"/>
          </a:xfrm>
          <a:custGeom>
            <a:avLst/>
            <a:gdLst/>
            <a:ahLst/>
            <a:cxnLst/>
            <a:rect r="r" b="b" t="t" l="l"/>
            <a:pathLst>
              <a:path h="8964546" w="17950540">
                <a:moveTo>
                  <a:pt x="0" y="0"/>
                </a:moveTo>
                <a:lnTo>
                  <a:pt x="17950541" y="0"/>
                </a:lnTo>
                <a:lnTo>
                  <a:pt x="17950541" y="8964546"/>
                </a:lnTo>
                <a:lnTo>
                  <a:pt x="0" y="8964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79" t="0" r="0" b="-1469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13216" y="9569746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29582" y="9766584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96640" y="3782335"/>
            <a:ext cx="11475720" cy="91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1"/>
              </a:lnSpc>
            </a:pPr>
            <a:r>
              <a:rPr lang="en-US" sz="6399" spc="5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EV 2W Powertrain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08128" y="4830663"/>
            <a:ext cx="845274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Strategy and Technological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OLA vs HERO vs TVS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7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10931" y="2089715"/>
            <a:ext cx="5371962" cy="5484464"/>
          </a:xfrm>
          <a:custGeom>
            <a:avLst/>
            <a:gdLst/>
            <a:ahLst/>
            <a:cxnLst/>
            <a:rect r="r" b="b" t="t" l="l"/>
            <a:pathLst>
              <a:path h="5484464" w="5371962">
                <a:moveTo>
                  <a:pt x="0" y="0"/>
                </a:moveTo>
                <a:lnTo>
                  <a:pt x="5371962" y="0"/>
                </a:lnTo>
                <a:lnTo>
                  <a:pt x="5371962" y="5484464"/>
                </a:lnTo>
                <a:lnTo>
                  <a:pt x="0" y="5484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H="true">
            <a:off x="6197139" y="2089715"/>
            <a:ext cx="0" cy="606947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9" y="8159185"/>
            <a:ext cx="19123635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6620718" y="2288753"/>
            <a:ext cx="5139814" cy="3517022"/>
          </a:xfrm>
          <a:custGeom>
            <a:avLst/>
            <a:gdLst/>
            <a:ahLst/>
            <a:cxnLst/>
            <a:rect r="r" b="b" t="t" l="l"/>
            <a:pathLst>
              <a:path h="3517022" w="5139814">
                <a:moveTo>
                  <a:pt x="0" y="0"/>
                </a:moveTo>
                <a:lnTo>
                  <a:pt x="5139814" y="0"/>
                </a:lnTo>
                <a:lnTo>
                  <a:pt x="5139814" y="3517021"/>
                </a:lnTo>
                <a:lnTo>
                  <a:pt x="0" y="3517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542" t="-10501" r="-10779" b="-4924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182588" y="2377591"/>
            <a:ext cx="4496718" cy="3122331"/>
          </a:xfrm>
          <a:custGeom>
            <a:avLst/>
            <a:gdLst/>
            <a:ahLst/>
            <a:cxnLst/>
            <a:rect r="r" b="b" t="t" l="l"/>
            <a:pathLst>
              <a:path h="3122331" w="4496718">
                <a:moveTo>
                  <a:pt x="0" y="0"/>
                </a:moveTo>
                <a:lnTo>
                  <a:pt x="4496717" y="0"/>
                </a:lnTo>
                <a:lnTo>
                  <a:pt x="4496717" y="3122331"/>
                </a:lnTo>
                <a:lnTo>
                  <a:pt x="0" y="31223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7125" t="-71177" r="-8998" b="-24935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71828" y="5831745"/>
            <a:ext cx="2958979" cy="2051383"/>
          </a:xfrm>
          <a:custGeom>
            <a:avLst/>
            <a:gdLst/>
            <a:ahLst/>
            <a:cxnLst/>
            <a:rect r="r" b="b" t="t" l="l"/>
            <a:pathLst>
              <a:path h="2051383" w="2958979">
                <a:moveTo>
                  <a:pt x="0" y="0"/>
                </a:moveTo>
                <a:lnTo>
                  <a:pt x="2958979" y="0"/>
                </a:lnTo>
                <a:lnTo>
                  <a:pt x="2958979" y="2051383"/>
                </a:lnTo>
                <a:lnTo>
                  <a:pt x="0" y="20513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63" t="0" r="-110329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78324" y="4689114"/>
            <a:ext cx="1621502" cy="44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3"/>
              </a:lnSpc>
            </a:pPr>
            <a:r>
              <a:rPr lang="en-US" sz="25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1,29,999/-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84604" y="4659483"/>
            <a:ext cx="1408707" cy="44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3"/>
              </a:lnSpc>
            </a:pPr>
            <a:r>
              <a:rPr lang="en-US" sz="25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1,04,999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49470" y="7605005"/>
            <a:ext cx="1479211" cy="44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3"/>
              </a:lnSpc>
            </a:pPr>
            <a:r>
              <a:rPr lang="en-US" sz="25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70k-100k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72964" y="6003152"/>
            <a:ext cx="234211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PRO=1,30,000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42092" y="6774316"/>
            <a:ext cx="249706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PLUS=1,03,000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153719" y="5774595"/>
            <a:ext cx="1597992" cy="514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1,17,000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207751" y="7260172"/>
            <a:ext cx="1489926" cy="514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1,85,373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692422" y="6517458"/>
            <a:ext cx="520585" cy="514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</a:t>
            </a:r>
          </a:p>
        </p:txBody>
      </p:sp>
      <p:sp>
        <p:nvSpPr>
          <p:cNvPr name="AutoShape 28" id="28"/>
          <p:cNvSpPr/>
          <p:nvPr/>
        </p:nvSpPr>
        <p:spPr>
          <a:xfrm>
            <a:off x="12236131" y="2089715"/>
            <a:ext cx="0" cy="608852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V="true">
            <a:off x="-379569" y="2089715"/>
            <a:ext cx="19126471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595062"/>
            <a:ext cx="16242643" cy="7320811"/>
          </a:xfrm>
          <a:custGeom>
            <a:avLst/>
            <a:gdLst/>
            <a:ahLst/>
            <a:cxnLst/>
            <a:rect r="r" b="b" t="t" l="l"/>
            <a:pathLst>
              <a:path h="7320811" w="16242643">
                <a:moveTo>
                  <a:pt x="0" y="0"/>
                </a:moveTo>
                <a:lnTo>
                  <a:pt x="16242643" y="0"/>
                </a:lnTo>
                <a:lnTo>
                  <a:pt x="16242643" y="7320811"/>
                </a:lnTo>
                <a:lnTo>
                  <a:pt x="0" y="7320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893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144000" y="1595062"/>
            <a:ext cx="5207318" cy="2178986"/>
            <a:chOff x="0" y="0"/>
            <a:chExt cx="1371475" cy="5738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1475" cy="573889"/>
            </a:xfrm>
            <a:custGeom>
              <a:avLst/>
              <a:gdLst/>
              <a:ahLst/>
              <a:cxnLst/>
              <a:rect r="r" b="b" t="t" l="l"/>
              <a:pathLst>
                <a:path h="573889" w="1371475">
                  <a:moveTo>
                    <a:pt x="0" y="0"/>
                  </a:moveTo>
                  <a:lnTo>
                    <a:pt x="1371475" y="0"/>
                  </a:lnTo>
                  <a:lnTo>
                    <a:pt x="1371475" y="573889"/>
                  </a:lnTo>
                  <a:lnTo>
                    <a:pt x="0" y="573889"/>
                  </a:lnTo>
                  <a:close/>
                </a:path>
              </a:pathLst>
            </a:custGeom>
            <a:solidFill>
              <a:srgbClr val="FF0000">
                <a:alpha val="27843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1371475" cy="554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Vertical Integration at OLA Electric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7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39656" y="1064491"/>
            <a:ext cx="12408687" cy="8193809"/>
          </a:xfrm>
          <a:custGeom>
            <a:avLst/>
            <a:gdLst/>
            <a:ahLst/>
            <a:cxnLst/>
            <a:rect r="r" b="b" t="t" l="l"/>
            <a:pathLst>
              <a:path h="8193809" w="12408687">
                <a:moveTo>
                  <a:pt x="0" y="0"/>
                </a:moveTo>
                <a:lnTo>
                  <a:pt x="12408688" y="0"/>
                </a:lnTo>
                <a:lnTo>
                  <a:pt x="12408688" y="8193809"/>
                </a:lnTo>
                <a:lnTo>
                  <a:pt x="0" y="819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Vertical Integration at OLA Electric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7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13305" y="1028700"/>
            <a:ext cx="9061389" cy="8223211"/>
          </a:xfrm>
          <a:custGeom>
            <a:avLst/>
            <a:gdLst/>
            <a:ahLst/>
            <a:cxnLst/>
            <a:rect r="r" b="b" t="t" l="l"/>
            <a:pathLst>
              <a:path h="8223211" w="9061389">
                <a:moveTo>
                  <a:pt x="0" y="0"/>
                </a:moveTo>
                <a:lnTo>
                  <a:pt x="9061390" y="0"/>
                </a:lnTo>
                <a:lnTo>
                  <a:pt x="9061390" y="8223211"/>
                </a:lnTo>
                <a:lnTo>
                  <a:pt x="0" y="822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Potential Customers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7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2874" y="-182409"/>
            <a:ext cx="6367151" cy="11076425"/>
            <a:chOff x="0" y="0"/>
            <a:chExt cx="1676945" cy="2917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76945" cy="2917248"/>
            </a:xfrm>
            <a:custGeom>
              <a:avLst/>
              <a:gdLst/>
              <a:ahLst/>
              <a:cxnLst/>
              <a:rect r="r" b="b" t="t" l="l"/>
              <a:pathLst>
                <a:path h="2917248" w="1676945">
                  <a:moveTo>
                    <a:pt x="0" y="0"/>
                  </a:moveTo>
                  <a:lnTo>
                    <a:pt x="1676945" y="0"/>
                  </a:lnTo>
                  <a:lnTo>
                    <a:pt x="1676945" y="2917248"/>
                  </a:lnTo>
                  <a:lnTo>
                    <a:pt x="0" y="2917248"/>
                  </a:lnTo>
                  <a:close/>
                </a:path>
              </a:pathLst>
            </a:custGeom>
            <a:solidFill>
              <a:srgbClr val="1F497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76945" cy="2955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12" id="1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28392" y="2498177"/>
            <a:ext cx="3545069" cy="680524"/>
            <a:chOff x="0" y="0"/>
            <a:chExt cx="1096593" cy="2105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96593" cy="210506"/>
            </a:xfrm>
            <a:custGeom>
              <a:avLst/>
              <a:gdLst/>
              <a:ahLst/>
              <a:cxnLst/>
              <a:rect r="r" b="b" t="t" l="l"/>
              <a:pathLst>
                <a:path h="210506" w="1096593">
                  <a:moveTo>
                    <a:pt x="17471" y="0"/>
                  </a:moveTo>
                  <a:lnTo>
                    <a:pt x="1079122" y="0"/>
                  </a:lnTo>
                  <a:cubicBezTo>
                    <a:pt x="1088771" y="0"/>
                    <a:pt x="1096593" y="7822"/>
                    <a:pt x="1096593" y="17471"/>
                  </a:cubicBezTo>
                  <a:lnTo>
                    <a:pt x="1096593" y="193035"/>
                  </a:lnTo>
                  <a:cubicBezTo>
                    <a:pt x="1096593" y="202684"/>
                    <a:pt x="1088771" y="210506"/>
                    <a:pt x="1079122" y="210506"/>
                  </a:cubicBezTo>
                  <a:lnTo>
                    <a:pt x="17471" y="210506"/>
                  </a:lnTo>
                  <a:cubicBezTo>
                    <a:pt x="12837" y="210506"/>
                    <a:pt x="8394" y="208665"/>
                    <a:pt x="5117" y="205389"/>
                  </a:cubicBezTo>
                  <a:cubicBezTo>
                    <a:pt x="1841" y="202112"/>
                    <a:pt x="0" y="197668"/>
                    <a:pt x="0" y="193035"/>
                  </a:cubicBezTo>
                  <a:lnTo>
                    <a:pt x="0" y="17471"/>
                  </a:lnTo>
                  <a:cubicBezTo>
                    <a:pt x="0" y="12837"/>
                    <a:pt x="1841" y="8394"/>
                    <a:pt x="5117" y="5117"/>
                  </a:cubicBezTo>
                  <a:cubicBezTo>
                    <a:pt x="8394" y="1841"/>
                    <a:pt x="12837" y="0"/>
                    <a:pt x="17471" y="0"/>
                  </a:cubicBezTo>
                  <a:close/>
                </a:path>
              </a:pathLst>
            </a:custGeom>
            <a:solidFill>
              <a:srgbClr val="787F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096593" cy="239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7"/>
                </a:lnSpc>
              </a:pPr>
              <a:r>
                <a:rPr lang="en-US" sz="1899" spc="94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SPEED REQUIREMENTS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21866" y="1426837"/>
            <a:ext cx="3958121" cy="652240"/>
            <a:chOff x="0" y="0"/>
            <a:chExt cx="1224362" cy="2017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24362" cy="201757"/>
            </a:xfrm>
            <a:custGeom>
              <a:avLst/>
              <a:gdLst/>
              <a:ahLst/>
              <a:cxnLst/>
              <a:rect r="r" b="b" t="t" l="l"/>
              <a:pathLst>
                <a:path h="201757" w="1224362">
                  <a:moveTo>
                    <a:pt x="15648" y="0"/>
                  </a:moveTo>
                  <a:lnTo>
                    <a:pt x="1208714" y="0"/>
                  </a:lnTo>
                  <a:cubicBezTo>
                    <a:pt x="1212864" y="0"/>
                    <a:pt x="1216844" y="1649"/>
                    <a:pt x="1219779" y="4583"/>
                  </a:cubicBezTo>
                  <a:cubicBezTo>
                    <a:pt x="1222713" y="7518"/>
                    <a:pt x="1224362" y="11498"/>
                    <a:pt x="1224362" y="15648"/>
                  </a:cubicBezTo>
                  <a:lnTo>
                    <a:pt x="1224362" y="186109"/>
                  </a:lnTo>
                  <a:cubicBezTo>
                    <a:pt x="1224362" y="194751"/>
                    <a:pt x="1217356" y="201757"/>
                    <a:pt x="1208714" y="201757"/>
                  </a:cubicBezTo>
                  <a:lnTo>
                    <a:pt x="15648" y="201757"/>
                  </a:lnTo>
                  <a:cubicBezTo>
                    <a:pt x="7006" y="201757"/>
                    <a:pt x="0" y="194751"/>
                    <a:pt x="0" y="186109"/>
                  </a:cubicBezTo>
                  <a:lnTo>
                    <a:pt x="0" y="15648"/>
                  </a:lnTo>
                  <a:cubicBezTo>
                    <a:pt x="0" y="11498"/>
                    <a:pt x="1649" y="7518"/>
                    <a:pt x="4583" y="4583"/>
                  </a:cubicBezTo>
                  <a:cubicBezTo>
                    <a:pt x="7518" y="1649"/>
                    <a:pt x="11498" y="0"/>
                    <a:pt x="15648" y="0"/>
                  </a:cubicBezTo>
                  <a:close/>
                </a:path>
              </a:pathLst>
            </a:custGeom>
            <a:solidFill>
              <a:srgbClr val="FFBD5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9525"/>
              <a:ext cx="1224362" cy="192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9"/>
                </a:lnSpc>
              </a:pPr>
              <a:r>
                <a:rPr lang="en-US" sz="1899" spc="9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BRAINSTORMING OUTCOME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28392" y="3628574"/>
            <a:ext cx="3545069" cy="680524"/>
            <a:chOff x="0" y="0"/>
            <a:chExt cx="1096593" cy="21050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96593" cy="210506"/>
            </a:xfrm>
            <a:custGeom>
              <a:avLst/>
              <a:gdLst/>
              <a:ahLst/>
              <a:cxnLst/>
              <a:rect r="r" b="b" t="t" l="l"/>
              <a:pathLst>
                <a:path h="210506" w="1096593">
                  <a:moveTo>
                    <a:pt x="17471" y="0"/>
                  </a:moveTo>
                  <a:lnTo>
                    <a:pt x="1079122" y="0"/>
                  </a:lnTo>
                  <a:cubicBezTo>
                    <a:pt x="1088771" y="0"/>
                    <a:pt x="1096593" y="7822"/>
                    <a:pt x="1096593" y="17471"/>
                  </a:cubicBezTo>
                  <a:lnTo>
                    <a:pt x="1096593" y="193035"/>
                  </a:lnTo>
                  <a:cubicBezTo>
                    <a:pt x="1096593" y="202684"/>
                    <a:pt x="1088771" y="210506"/>
                    <a:pt x="1079122" y="210506"/>
                  </a:cubicBezTo>
                  <a:lnTo>
                    <a:pt x="17471" y="210506"/>
                  </a:lnTo>
                  <a:cubicBezTo>
                    <a:pt x="12837" y="210506"/>
                    <a:pt x="8394" y="208665"/>
                    <a:pt x="5117" y="205389"/>
                  </a:cubicBezTo>
                  <a:cubicBezTo>
                    <a:pt x="1841" y="202112"/>
                    <a:pt x="0" y="197668"/>
                    <a:pt x="0" y="193035"/>
                  </a:cubicBezTo>
                  <a:lnTo>
                    <a:pt x="0" y="17471"/>
                  </a:lnTo>
                  <a:cubicBezTo>
                    <a:pt x="0" y="12837"/>
                    <a:pt x="1841" y="8394"/>
                    <a:pt x="5117" y="5117"/>
                  </a:cubicBezTo>
                  <a:cubicBezTo>
                    <a:pt x="8394" y="1841"/>
                    <a:pt x="12837" y="0"/>
                    <a:pt x="17471" y="0"/>
                  </a:cubicBezTo>
                  <a:close/>
                </a:path>
              </a:pathLst>
            </a:custGeom>
            <a:solidFill>
              <a:srgbClr val="787F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096593" cy="239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7"/>
                </a:lnSpc>
              </a:pPr>
              <a:r>
                <a:rPr lang="en-US" sz="1899" spc="94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RANGE REQUIREMENTS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28392" y="4750681"/>
            <a:ext cx="3545069" cy="680524"/>
            <a:chOff x="0" y="0"/>
            <a:chExt cx="1096593" cy="21050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96593" cy="210506"/>
            </a:xfrm>
            <a:custGeom>
              <a:avLst/>
              <a:gdLst/>
              <a:ahLst/>
              <a:cxnLst/>
              <a:rect r="r" b="b" t="t" l="l"/>
              <a:pathLst>
                <a:path h="210506" w="1096593">
                  <a:moveTo>
                    <a:pt x="17471" y="0"/>
                  </a:moveTo>
                  <a:lnTo>
                    <a:pt x="1079122" y="0"/>
                  </a:lnTo>
                  <a:cubicBezTo>
                    <a:pt x="1088771" y="0"/>
                    <a:pt x="1096593" y="7822"/>
                    <a:pt x="1096593" y="17471"/>
                  </a:cubicBezTo>
                  <a:lnTo>
                    <a:pt x="1096593" y="193035"/>
                  </a:lnTo>
                  <a:cubicBezTo>
                    <a:pt x="1096593" y="202684"/>
                    <a:pt x="1088771" y="210506"/>
                    <a:pt x="1079122" y="210506"/>
                  </a:cubicBezTo>
                  <a:lnTo>
                    <a:pt x="17471" y="210506"/>
                  </a:lnTo>
                  <a:cubicBezTo>
                    <a:pt x="12837" y="210506"/>
                    <a:pt x="8394" y="208665"/>
                    <a:pt x="5117" y="205389"/>
                  </a:cubicBezTo>
                  <a:cubicBezTo>
                    <a:pt x="1841" y="202112"/>
                    <a:pt x="0" y="197668"/>
                    <a:pt x="0" y="193035"/>
                  </a:cubicBezTo>
                  <a:lnTo>
                    <a:pt x="0" y="17471"/>
                  </a:lnTo>
                  <a:cubicBezTo>
                    <a:pt x="0" y="12837"/>
                    <a:pt x="1841" y="8394"/>
                    <a:pt x="5117" y="5117"/>
                  </a:cubicBezTo>
                  <a:cubicBezTo>
                    <a:pt x="8394" y="1841"/>
                    <a:pt x="12837" y="0"/>
                    <a:pt x="17471" y="0"/>
                  </a:cubicBezTo>
                  <a:close/>
                </a:path>
              </a:pathLst>
            </a:custGeom>
            <a:solidFill>
              <a:srgbClr val="787F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096593" cy="239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7"/>
                </a:lnSpc>
              </a:pPr>
              <a:r>
                <a:rPr lang="en-US" sz="1899" spc="94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LOADING REQUIREMENTS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>
            <a:off x="2900926" y="3178701"/>
            <a:ext cx="0" cy="44987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2900926" y="2079077"/>
            <a:ext cx="0" cy="41910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2900926" y="4309097"/>
            <a:ext cx="0" cy="44158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8" id="28"/>
          <p:cNvGrpSpPr/>
          <p:nvPr/>
        </p:nvGrpSpPr>
        <p:grpSpPr>
          <a:xfrm rot="0">
            <a:off x="1128392" y="5869354"/>
            <a:ext cx="3545069" cy="680524"/>
            <a:chOff x="0" y="0"/>
            <a:chExt cx="1096593" cy="21050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96593" cy="210506"/>
            </a:xfrm>
            <a:custGeom>
              <a:avLst/>
              <a:gdLst/>
              <a:ahLst/>
              <a:cxnLst/>
              <a:rect r="r" b="b" t="t" l="l"/>
              <a:pathLst>
                <a:path h="210506" w="1096593">
                  <a:moveTo>
                    <a:pt x="17471" y="0"/>
                  </a:moveTo>
                  <a:lnTo>
                    <a:pt x="1079122" y="0"/>
                  </a:lnTo>
                  <a:cubicBezTo>
                    <a:pt x="1088771" y="0"/>
                    <a:pt x="1096593" y="7822"/>
                    <a:pt x="1096593" y="17471"/>
                  </a:cubicBezTo>
                  <a:lnTo>
                    <a:pt x="1096593" y="193035"/>
                  </a:lnTo>
                  <a:cubicBezTo>
                    <a:pt x="1096593" y="202684"/>
                    <a:pt x="1088771" y="210506"/>
                    <a:pt x="1079122" y="210506"/>
                  </a:cubicBezTo>
                  <a:lnTo>
                    <a:pt x="17471" y="210506"/>
                  </a:lnTo>
                  <a:cubicBezTo>
                    <a:pt x="12837" y="210506"/>
                    <a:pt x="8394" y="208665"/>
                    <a:pt x="5117" y="205389"/>
                  </a:cubicBezTo>
                  <a:cubicBezTo>
                    <a:pt x="1841" y="202112"/>
                    <a:pt x="0" y="197668"/>
                    <a:pt x="0" y="193035"/>
                  </a:cubicBezTo>
                  <a:lnTo>
                    <a:pt x="0" y="17471"/>
                  </a:lnTo>
                  <a:cubicBezTo>
                    <a:pt x="0" y="12837"/>
                    <a:pt x="1841" y="8394"/>
                    <a:pt x="5117" y="5117"/>
                  </a:cubicBezTo>
                  <a:cubicBezTo>
                    <a:pt x="8394" y="1841"/>
                    <a:pt x="12837" y="0"/>
                    <a:pt x="17471" y="0"/>
                  </a:cubicBezTo>
                  <a:close/>
                </a:path>
              </a:pathLst>
            </a:custGeom>
            <a:solidFill>
              <a:srgbClr val="787F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1096593" cy="239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7"/>
                </a:lnSpc>
              </a:pPr>
              <a:r>
                <a:rPr lang="en-US" sz="1899" spc="94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COST REQUIREMENTS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>
            <a:off x="2900926" y="5431204"/>
            <a:ext cx="0" cy="4381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2" id="32"/>
          <p:cNvGrpSpPr/>
          <p:nvPr/>
        </p:nvGrpSpPr>
        <p:grpSpPr>
          <a:xfrm rot="0">
            <a:off x="1128392" y="6968980"/>
            <a:ext cx="3545069" cy="836375"/>
            <a:chOff x="0" y="0"/>
            <a:chExt cx="1096593" cy="25871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96593" cy="258715"/>
            </a:xfrm>
            <a:custGeom>
              <a:avLst/>
              <a:gdLst/>
              <a:ahLst/>
              <a:cxnLst/>
              <a:rect r="r" b="b" t="t" l="l"/>
              <a:pathLst>
                <a:path h="258715" w="1096593">
                  <a:moveTo>
                    <a:pt x="17471" y="0"/>
                  </a:moveTo>
                  <a:lnTo>
                    <a:pt x="1079122" y="0"/>
                  </a:lnTo>
                  <a:cubicBezTo>
                    <a:pt x="1088771" y="0"/>
                    <a:pt x="1096593" y="7822"/>
                    <a:pt x="1096593" y="17471"/>
                  </a:cubicBezTo>
                  <a:lnTo>
                    <a:pt x="1096593" y="241244"/>
                  </a:lnTo>
                  <a:cubicBezTo>
                    <a:pt x="1096593" y="250893"/>
                    <a:pt x="1088771" y="258715"/>
                    <a:pt x="1079122" y="258715"/>
                  </a:cubicBezTo>
                  <a:lnTo>
                    <a:pt x="17471" y="258715"/>
                  </a:lnTo>
                  <a:cubicBezTo>
                    <a:pt x="12837" y="258715"/>
                    <a:pt x="8394" y="256874"/>
                    <a:pt x="5117" y="253598"/>
                  </a:cubicBezTo>
                  <a:cubicBezTo>
                    <a:pt x="1841" y="250322"/>
                    <a:pt x="0" y="245878"/>
                    <a:pt x="0" y="241244"/>
                  </a:cubicBezTo>
                  <a:lnTo>
                    <a:pt x="0" y="17471"/>
                  </a:lnTo>
                  <a:cubicBezTo>
                    <a:pt x="0" y="12837"/>
                    <a:pt x="1841" y="8394"/>
                    <a:pt x="5117" y="5117"/>
                  </a:cubicBezTo>
                  <a:cubicBezTo>
                    <a:pt x="8394" y="1841"/>
                    <a:pt x="12837" y="0"/>
                    <a:pt x="17471" y="0"/>
                  </a:cubicBezTo>
                  <a:close/>
                </a:path>
              </a:pathLst>
            </a:custGeom>
            <a:solidFill>
              <a:srgbClr val="787F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1096593" cy="287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7"/>
                </a:lnSpc>
              </a:pPr>
              <a:r>
                <a:rPr lang="en-US" sz="1899" spc="94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CONTROLLER REQUIREMENTS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 flipH="true">
            <a:off x="2900926" y="6549878"/>
            <a:ext cx="0" cy="41910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6" id="36"/>
          <p:cNvGrpSpPr/>
          <p:nvPr/>
        </p:nvGrpSpPr>
        <p:grpSpPr>
          <a:xfrm rot="0">
            <a:off x="921866" y="8207923"/>
            <a:ext cx="3958121" cy="652240"/>
            <a:chOff x="0" y="0"/>
            <a:chExt cx="1224362" cy="20175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224362" cy="201757"/>
            </a:xfrm>
            <a:custGeom>
              <a:avLst/>
              <a:gdLst/>
              <a:ahLst/>
              <a:cxnLst/>
              <a:rect r="r" b="b" t="t" l="l"/>
              <a:pathLst>
                <a:path h="201757" w="1224362">
                  <a:moveTo>
                    <a:pt x="15648" y="0"/>
                  </a:moveTo>
                  <a:lnTo>
                    <a:pt x="1208714" y="0"/>
                  </a:lnTo>
                  <a:cubicBezTo>
                    <a:pt x="1212864" y="0"/>
                    <a:pt x="1216844" y="1649"/>
                    <a:pt x="1219779" y="4583"/>
                  </a:cubicBezTo>
                  <a:cubicBezTo>
                    <a:pt x="1222713" y="7518"/>
                    <a:pt x="1224362" y="11498"/>
                    <a:pt x="1224362" y="15648"/>
                  </a:cubicBezTo>
                  <a:lnTo>
                    <a:pt x="1224362" y="186109"/>
                  </a:lnTo>
                  <a:cubicBezTo>
                    <a:pt x="1224362" y="194751"/>
                    <a:pt x="1217356" y="201757"/>
                    <a:pt x="1208714" y="201757"/>
                  </a:cubicBezTo>
                  <a:lnTo>
                    <a:pt x="15648" y="201757"/>
                  </a:lnTo>
                  <a:cubicBezTo>
                    <a:pt x="7006" y="201757"/>
                    <a:pt x="0" y="194751"/>
                    <a:pt x="0" y="186109"/>
                  </a:cubicBezTo>
                  <a:lnTo>
                    <a:pt x="0" y="15648"/>
                  </a:lnTo>
                  <a:cubicBezTo>
                    <a:pt x="0" y="11498"/>
                    <a:pt x="1649" y="7518"/>
                    <a:pt x="4583" y="4583"/>
                  </a:cubicBezTo>
                  <a:cubicBezTo>
                    <a:pt x="7518" y="1649"/>
                    <a:pt x="11498" y="0"/>
                    <a:pt x="15648" y="0"/>
                  </a:cubicBezTo>
                  <a:close/>
                </a:path>
              </a:pathLst>
            </a:custGeom>
            <a:solidFill>
              <a:srgbClr val="FFED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9525"/>
              <a:ext cx="1224362" cy="192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9"/>
                </a:lnSpc>
              </a:pPr>
              <a:r>
                <a:rPr lang="en-US" sz="1899" spc="9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MOTOR SELECTION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 flipH="true">
            <a:off x="2900926" y="7805355"/>
            <a:ext cx="0" cy="40256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0" id="40"/>
          <p:cNvGrpSpPr/>
          <p:nvPr/>
        </p:nvGrpSpPr>
        <p:grpSpPr>
          <a:xfrm rot="0">
            <a:off x="7089786" y="957868"/>
            <a:ext cx="2035589" cy="794384"/>
            <a:chOff x="0" y="0"/>
            <a:chExt cx="629667" cy="24572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29667" cy="245726"/>
            </a:xfrm>
            <a:custGeom>
              <a:avLst/>
              <a:gdLst/>
              <a:ahLst/>
              <a:cxnLst/>
              <a:rect r="r" b="b" t="t" l="l"/>
              <a:pathLst>
                <a:path h="245726" w="629667">
                  <a:moveTo>
                    <a:pt x="30426" y="0"/>
                  </a:moveTo>
                  <a:lnTo>
                    <a:pt x="599241" y="0"/>
                  </a:lnTo>
                  <a:cubicBezTo>
                    <a:pt x="607310" y="0"/>
                    <a:pt x="615049" y="3206"/>
                    <a:pt x="620755" y="8912"/>
                  </a:cubicBezTo>
                  <a:cubicBezTo>
                    <a:pt x="626461" y="14618"/>
                    <a:pt x="629667" y="22357"/>
                    <a:pt x="629667" y="30426"/>
                  </a:cubicBezTo>
                  <a:lnTo>
                    <a:pt x="629667" y="215300"/>
                  </a:lnTo>
                  <a:cubicBezTo>
                    <a:pt x="629667" y="223369"/>
                    <a:pt x="626461" y="231108"/>
                    <a:pt x="620755" y="236814"/>
                  </a:cubicBezTo>
                  <a:cubicBezTo>
                    <a:pt x="615049" y="242520"/>
                    <a:pt x="607310" y="245726"/>
                    <a:pt x="599241" y="245726"/>
                  </a:cubicBezTo>
                  <a:lnTo>
                    <a:pt x="30426" y="245726"/>
                  </a:lnTo>
                  <a:cubicBezTo>
                    <a:pt x="22357" y="245726"/>
                    <a:pt x="14618" y="242520"/>
                    <a:pt x="8912" y="236814"/>
                  </a:cubicBezTo>
                  <a:cubicBezTo>
                    <a:pt x="3206" y="231108"/>
                    <a:pt x="0" y="223369"/>
                    <a:pt x="0" y="215300"/>
                  </a:cubicBezTo>
                  <a:lnTo>
                    <a:pt x="0" y="30426"/>
                  </a:lnTo>
                  <a:cubicBezTo>
                    <a:pt x="0" y="22357"/>
                    <a:pt x="3206" y="14618"/>
                    <a:pt x="8912" y="8912"/>
                  </a:cubicBezTo>
                  <a:cubicBezTo>
                    <a:pt x="14618" y="3206"/>
                    <a:pt x="22357" y="0"/>
                    <a:pt x="30426" y="0"/>
                  </a:cubicBezTo>
                  <a:close/>
                </a:path>
              </a:pathLst>
            </a:custGeom>
            <a:solidFill>
              <a:srgbClr val="FFED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9525"/>
              <a:ext cx="629667" cy="236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9"/>
                </a:lnSpc>
              </a:pPr>
              <a:r>
                <a:rPr lang="en-US" sz="1899" spc="9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MOTOR SELECTION</a:t>
              </a:r>
            </a:p>
          </p:txBody>
        </p:sp>
      </p:grpSp>
      <p:sp>
        <p:nvSpPr>
          <p:cNvPr name="AutoShape 43" id="43"/>
          <p:cNvSpPr/>
          <p:nvPr/>
        </p:nvSpPr>
        <p:spPr>
          <a:xfrm>
            <a:off x="9125376" y="1355060"/>
            <a:ext cx="2207586" cy="1175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4" id="44"/>
          <p:cNvGrpSpPr/>
          <p:nvPr/>
        </p:nvGrpSpPr>
        <p:grpSpPr>
          <a:xfrm rot="0">
            <a:off x="11332962" y="948630"/>
            <a:ext cx="1823164" cy="836375"/>
            <a:chOff x="0" y="0"/>
            <a:chExt cx="563958" cy="25871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563958" cy="258715"/>
            </a:xfrm>
            <a:custGeom>
              <a:avLst/>
              <a:gdLst/>
              <a:ahLst/>
              <a:cxnLst/>
              <a:rect r="r" b="b" t="t" l="l"/>
              <a:pathLst>
                <a:path h="258715" w="563958">
                  <a:moveTo>
                    <a:pt x="33971" y="0"/>
                  </a:moveTo>
                  <a:lnTo>
                    <a:pt x="529986" y="0"/>
                  </a:lnTo>
                  <a:cubicBezTo>
                    <a:pt x="538996" y="0"/>
                    <a:pt x="547637" y="3579"/>
                    <a:pt x="554008" y="9950"/>
                  </a:cubicBezTo>
                  <a:cubicBezTo>
                    <a:pt x="560379" y="16321"/>
                    <a:pt x="563958" y="24962"/>
                    <a:pt x="563958" y="33971"/>
                  </a:cubicBezTo>
                  <a:lnTo>
                    <a:pt x="563958" y="224744"/>
                  </a:lnTo>
                  <a:cubicBezTo>
                    <a:pt x="563958" y="243506"/>
                    <a:pt x="548748" y="258715"/>
                    <a:pt x="529986" y="258715"/>
                  </a:cubicBezTo>
                  <a:lnTo>
                    <a:pt x="33971" y="258715"/>
                  </a:lnTo>
                  <a:cubicBezTo>
                    <a:pt x="15209" y="258715"/>
                    <a:pt x="0" y="243506"/>
                    <a:pt x="0" y="224744"/>
                  </a:cubicBezTo>
                  <a:lnTo>
                    <a:pt x="0" y="33971"/>
                  </a:lnTo>
                  <a:cubicBezTo>
                    <a:pt x="0" y="15209"/>
                    <a:pt x="15209" y="0"/>
                    <a:pt x="33971" y="0"/>
                  </a:cubicBezTo>
                  <a:close/>
                </a:path>
              </a:pathLst>
            </a:custGeom>
            <a:solidFill>
              <a:srgbClr val="787F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563958" cy="287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7"/>
                </a:lnSpc>
              </a:pPr>
              <a:r>
                <a:rPr lang="en-US" sz="1899" spc="94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INVERTER SELECTION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5329923" y="2430855"/>
            <a:ext cx="1823164" cy="1169664"/>
            <a:chOff x="0" y="0"/>
            <a:chExt cx="563958" cy="361811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563958" cy="361811"/>
            </a:xfrm>
            <a:custGeom>
              <a:avLst/>
              <a:gdLst/>
              <a:ahLst/>
              <a:cxnLst/>
              <a:rect r="r" b="b" t="t" l="l"/>
              <a:pathLst>
                <a:path h="361811" w="563958">
                  <a:moveTo>
                    <a:pt x="33971" y="0"/>
                  </a:moveTo>
                  <a:lnTo>
                    <a:pt x="529986" y="0"/>
                  </a:lnTo>
                  <a:cubicBezTo>
                    <a:pt x="538996" y="0"/>
                    <a:pt x="547637" y="3579"/>
                    <a:pt x="554008" y="9950"/>
                  </a:cubicBezTo>
                  <a:cubicBezTo>
                    <a:pt x="560379" y="16321"/>
                    <a:pt x="563958" y="24962"/>
                    <a:pt x="563958" y="33971"/>
                  </a:cubicBezTo>
                  <a:lnTo>
                    <a:pt x="563958" y="327840"/>
                  </a:lnTo>
                  <a:cubicBezTo>
                    <a:pt x="563958" y="346601"/>
                    <a:pt x="548748" y="361811"/>
                    <a:pt x="529986" y="361811"/>
                  </a:cubicBezTo>
                  <a:lnTo>
                    <a:pt x="33971" y="361811"/>
                  </a:lnTo>
                  <a:cubicBezTo>
                    <a:pt x="15209" y="361811"/>
                    <a:pt x="0" y="346601"/>
                    <a:pt x="0" y="327840"/>
                  </a:cubicBezTo>
                  <a:lnTo>
                    <a:pt x="0" y="33971"/>
                  </a:lnTo>
                  <a:cubicBezTo>
                    <a:pt x="0" y="15209"/>
                    <a:pt x="15209" y="0"/>
                    <a:pt x="33971" y="0"/>
                  </a:cubicBezTo>
                  <a:close/>
                </a:path>
              </a:pathLst>
            </a:custGeom>
            <a:solidFill>
              <a:srgbClr val="787F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563958" cy="390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7"/>
                </a:lnSpc>
              </a:pPr>
              <a:r>
                <a:rPr lang="en-US" sz="1899" spc="94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GATE DRIVER SELECTION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1333288" y="4249361"/>
            <a:ext cx="1823164" cy="1169664"/>
            <a:chOff x="0" y="0"/>
            <a:chExt cx="563958" cy="361811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563958" cy="361811"/>
            </a:xfrm>
            <a:custGeom>
              <a:avLst/>
              <a:gdLst/>
              <a:ahLst/>
              <a:cxnLst/>
              <a:rect r="r" b="b" t="t" l="l"/>
              <a:pathLst>
                <a:path h="361811" w="563958">
                  <a:moveTo>
                    <a:pt x="33971" y="0"/>
                  </a:moveTo>
                  <a:lnTo>
                    <a:pt x="529986" y="0"/>
                  </a:lnTo>
                  <a:cubicBezTo>
                    <a:pt x="538996" y="0"/>
                    <a:pt x="547637" y="3579"/>
                    <a:pt x="554008" y="9950"/>
                  </a:cubicBezTo>
                  <a:cubicBezTo>
                    <a:pt x="560379" y="16321"/>
                    <a:pt x="563958" y="24962"/>
                    <a:pt x="563958" y="33971"/>
                  </a:cubicBezTo>
                  <a:lnTo>
                    <a:pt x="563958" y="327840"/>
                  </a:lnTo>
                  <a:cubicBezTo>
                    <a:pt x="563958" y="346601"/>
                    <a:pt x="548748" y="361811"/>
                    <a:pt x="529986" y="361811"/>
                  </a:cubicBezTo>
                  <a:lnTo>
                    <a:pt x="33971" y="361811"/>
                  </a:lnTo>
                  <a:cubicBezTo>
                    <a:pt x="15209" y="361811"/>
                    <a:pt x="0" y="346601"/>
                    <a:pt x="0" y="327840"/>
                  </a:cubicBezTo>
                  <a:lnTo>
                    <a:pt x="0" y="33971"/>
                  </a:lnTo>
                  <a:cubicBezTo>
                    <a:pt x="0" y="15209"/>
                    <a:pt x="15209" y="0"/>
                    <a:pt x="33971" y="0"/>
                  </a:cubicBezTo>
                  <a:close/>
                </a:path>
              </a:pathLst>
            </a:custGeom>
            <a:solidFill>
              <a:srgbClr val="787F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28575"/>
              <a:ext cx="563958" cy="390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7"/>
                </a:lnSpc>
              </a:pPr>
              <a:r>
                <a:rPr lang="en-US" sz="1899" spc="94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BATTERY PACK SELECTION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7195999" y="6202776"/>
            <a:ext cx="1823164" cy="1169664"/>
            <a:chOff x="0" y="0"/>
            <a:chExt cx="563958" cy="361811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563958" cy="361811"/>
            </a:xfrm>
            <a:custGeom>
              <a:avLst/>
              <a:gdLst/>
              <a:ahLst/>
              <a:cxnLst/>
              <a:rect r="r" b="b" t="t" l="l"/>
              <a:pathLst>
                <a:path h="361811" w="563958">
                  <a:moveTo>
                    <a:pt x="33971" y="0"/>
                  </a:moveTo>
                  <a:lnTo>
                    <a:pt x="529986" y="0"/>
                  </a:lnTo>
                  <a:cubicBezTo>
                    <a:pt x="538996" y="0"/>
                    <a:pt x="547637" y="3579"/>
                    <a:pt x="554008" y="9950"/>
                  </a:cubicBezTo>
                  <a:cubicBezTo>
                    <a:pt x="560379" y="16321"/>
                    <a:pt x="563958" y="24962"/>
                    <a:pt x="563958" y="33971"/>
                  </a:cubicBezTo>
                  <a:lnTo>
                    <a:pt x="563958" y="327840"/>
                  </a:lnTo>
                  <a:cubicBezTo>
                    <a:pt x="563958" y="346601"/>
                    <a:pt x="548748" y="361811"/>
                    <a:pt x="529986" y="361811"/>
                  </a:cubicBezTo>
                  <a:lnTo>
                    <a:pt x="33971" y="361811"/>
                  </a:lnTo>
                  <a:cubicBezTo>
                    <a:pt x="15209" y="361811"/>
                    <a:pt x="0" y="346601"/>
                    <a:pt x="0" y="327840"/>
                  </a:cubicBezTo>
                  <a:lnTo>
                    <a:pt x="0" y="33971"/>
                  </a:lnTo>
                  <a:cubicBezTo>
                    <a:pt x="0" y="15209"/>
                    <a:pt x="15209" y="0"/>
                    <a:pt x="33971" y="0"/>
                  </a:cubicBezTo>
                  <a:close/>
                </a:path>
              </a:pathLst>
            </a:custGeom>
            <a:solidFill>
              <a:srgbClr val="787F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28575"/>
              <a:ext cx="563958" cy="390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7"/>
                </a:lnSpc>
              </a:pPr>
              <a:r>
                <a:rPr lang="en-US" sz="1899" spc="94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GEAR REDUCTION SELECTION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1330640" y="7737739"/>
            <a:ext cx="1823164" cy="1169664"/>
            <a:chOff x="0" y="0"/>
            <a:chExt cx="563958" cy="361811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563958" cy="361811"/>
            </a:xfrm>
            <a:custGeom>
              <a:avLst/>
              <a:gdLst/>
              <a:ahLst/>
              <a:cxnLst/>
              <a:rect r="r" b="b" t="t" l="l"/>
              <a:pathLst>
                <a:path h="361811" w="563958">
                  <a:moveTo>
                    <a:pt x="33971" y="0"/>
                  </a:moveTo>
                  <a:lnTo>
                    <a:pt x="529986" y="0"/>
                  </a:lnTo>
                  <a:cubicBezTo>
                    <a:pt x="538996" y="0"/>
                    <a:pt x="547637" y="3579"/>
                    <a:pt x="554008" y="9950"/>
                  </a:cubicBezTo>
                  <a:cubicBezTo>
                    <a:pt x="560379" y="16321"/>
                    <a:pt x="563958" y="24962"/>
                    <a:pt x="563958" y="33971"/>
                  </a:cubicBezTo>
                  <a:lnTo>
                    <a:pt x="563958" y="327840"/>
                  </a:lnTo>
                  <a:cubicBezTo>
                    <a:pt x="563958" y="346601"/>
                    <a:pt x="548748" y="361811"/>
                    <a:pt x="529986" y="361811"/>
                  </a:cubicBezTo>
                  <a:lnTo>
                    <a:pt x="33971" y="361811"/>
                  </a:lnTo>
                  <a:cubicBezTo>
                    <a:pt x="15209" y="361811"/>
                    <a:pt x="0" y="346601"/>
                    <a:pt x="0" y="327840"/>
                  </a:cubicBezTo>
                  <a:lnTo>
                    <a:pt x="0" y="33971"/>
                  </a:lnTo>
                  <a:cubicBezTo>
                    <a:pt x="0" y="15209"/>
                    <a:pt x="15209" y="0"/>
                    <a:pt x="33971" y="0"/>
                  </a:cubicBezTo>
                  <a:close/>
                </a:path>
              </a:pathLst>
            </a:custGeom>
            <a:solidFill>
              <a:srgbClr val="787F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0" y="-28575"/>
              <a:ext cx="563958" cy="390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7"/>
                </a:lnSpc>
              </a:pPr>
              <a:r>
                <a:rPr lang="en-US" sz="1899" spc="94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POWER DELIVERY MECHANISM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5223711" y="7996451"/>
            <a:ext cx="2035589" cy="652240"/>
            <a:chOff x="0" y="0"/>
            <a:chExt cx="629667" cy="201757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629667" cy="201757"/>
            </a:xfrm>
            <a:custGeom>
              <a:avLst/>
              <a:gdLst/>
              <a:ahLst/>
              <a:cxnLst/>
              <a:rect r="r" b="b" t="t" l="l"/>
              <a:pathLst>
                <a:path h="201757" w="629667">
                  <a:moveTo>
                    <a:pt x="30426" y="0"/>
                  </a:moveTo>
                  <a:lnTo>
                    <a:pt x="599241" y="0"/>
                  </a:lnTo>
                  <a:cubicBezTo>
                    <a:pt x="607310" y="0"/>
                    <a:pt x="615049" y="3206"/>
                    <a:pt x="620755" y="8912"/>
                  </a:cubicBezTo>
                  <a:cubicBezTo>
                    <a:pt x="626461" y="14618"/>
                    <a:pt x="629667" y="22357"/>
                    <a:pt x="629667" y="30426"/>
                  </a:cubicBezTo>
                  <a:lnTo>
                    <a:pt x="629667" y="171331"/>
                  </a:lnTo>
                  <a:cubicBezTo>
                    <a:pt x="629667" y="179400"/>
                    <a:pt x="626461" y="187139"/>
                    <a:pt x="620755" y="192845"/>
                  </a:cubicBezTo>
                  <a:cubicBezTo>
                    <a:pt x="615049" y="198551"/>
                    <a:pt x="607310" y="201757"/>
                    <a:pt x="599241" y="201757"/>
                  </a:cubicBezTo>
                  <a:lnTo>
                    <a:pt x="30426" y="201757"/>
                  </a:lnTo>
                  <a:cubicBezTo>
                    <a:pt x="22357" y="201757"/>
                    <a:pt x="14618" y="198551"/>
                    <a:pt x="8912" y="192845"/>
                  </a:cubicBezTo>
                  <a:cubicBezTo>
                    <a:pt x="3206" y="187139"/>
                    <a:pt x="0" y="179400"/>
                    <a:pt x="0" y="171331"/>
                  </a:cubicBezTo>
                  <a:lnTo>
                    <a:pt x="0" y="30426"/>
                  </a:lnTo>
                  <a:cubicBezTo>
                    <a:pt x="0" y="22357"/>
                    <a:pt x="3206" y="14618"/>
                    <a:pt x="8912" y="8912"/>
                  </a:cubicBezTo>
                  <a:cubicBezTo>
                    <a:pt x="14618" y="3206"/>
                    <a:pt x="22357" y="0"/>
                    <a:pt x="30426" y="0"/>
                  </a:cubicBezTo>
                  <a:close/>
                </a:path>
              </a:pathLst>
            </a:custGeom>
            <a:solidFill>
              <a:srgbClr val="FFED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9525"/>
              <a:ext cx="629667" cy="192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9"/>
                </a:lnSpc>
              </a:pPr>
              <a:r>
                <a:rPr lang="en-US" sz="1899" spc="9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PROTOTYPE</a:t>
              </a:r>
            </a:p>
          </p:txBody>
        </p:sp>
      </p:grpSp>
      <p:sp>
        <p:nvSpPr>
          <p:cNvPr name="AutoShape 62" id="62"/>
          <p:cNvSpPr/>
          <p:nvPr/>
        </p:nvSpPr>
        <p:spPr>
          <a:xfrm>
            <a:off x="13156126" y="1366818"/>
            <a:ext cx="3085379" cy="106403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3" id="63"/>
          <p:cNvSpPr/>
          <p:nvPr/>
        </p:nvSpPr>
        <p:spPr>
          <a:xfrm flipH="true">
            <a:off x="13156452" y="3600519"/>
            <a:ext cx="3085053" cy="1233674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4" id="64"/>
          <p:cNvSpPr/>
          <p:nvPr/>
        </p:nvSpPr>
        <p:spPr>
          <a:xfrm flipH="true">
            <a:off x="8107581" y="4834193"/>
            <a:ext cx="3225706" cy="136858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5" id="65"/>
          <p:cNvSpPr/>
          <p:nvPr/>
        </p:nvSpPr>
        <p:spPr>
          <a:xfrm>
            <a:off x="8107581" y="7372440"/>
            <a:ext cx="3223059" cy="950131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6" id="66"/>
          <p:cNvSpPr/>
          <p:nvPr/>
        </p:nvSpPr>
        <p:spPr>
          <a:xfrm>
            <a:off x="13153805" y="8322571"/>
            <a:ext cx="2069906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7" id="67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DRIVE UNIT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9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7089786" y="1956904"/>
            <a:ext cx="1203104" cy="104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-&gt;Power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-&gt;Torque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-&gt;Weight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1330640" y="1956904"/>
            <a:ext cx="2144768" cy="104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-&gt;Current Ripple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-&gt;Recovery Time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-&gt;Thermal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5698758" y="3930736"/>
            <a:ext cx="2231988" cy="69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-&gt;Frequency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-&gt;PCB Integration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1333288" y="5505432"/>
            <a:ext cx="2545876" cy="104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-&gt;Cell to Pack design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-&gt;Thermal stability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-&gt;Cycle Life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7195999" y="7489597"/>
            <a:ext cx="2545876" cy="104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-&gt;Durability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-&gt;Resonance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-&gt;Vibrations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1333288" y="9032909"/>
            <a:ext cx="3018030" cy="339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-&gt;Belt vs Chain vs Shaft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5223711" y="6693294"/>
            <a:ext cx="3064289" cy="104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-&gt;Systems Integration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-&gt;Packaging Efficiency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-&gt;Real-life Performance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CHAIN DRIVE VS BELT DRIVE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955945" y="1552514"/>
            <a:ext cx="19454895" cy="7705786"/>
            <a:chOff x="0" y="0"/>
            <a:chExt cx="25939860" cy="1027438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555835" y="1523490"/>
              <a:ext cx="10631624" cy="7310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6"/>
                </a:lnSpc>
              </a:pPr>
              <a:r>
                <a:rPr lang="en-US" sz="1800" spc="8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PROS</a:t>
              </a:r>
            </a:p>
            <a:p>
              <a:pPr algn="just">
                <a:lnSpc>
                  <a:spcPts val="2556"/>
                </a:lnSpc>
              </a:pPr>
            </a:p>
            <a:p>
              <a:pPr algn="just" marL="388620" indent="-194310" lvl="1">
                <a:lnSpc>
                  <a:spcPts val="255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Life upto </a:t>
              </a:r>
              <a:r>
                <a:rPr lang="en-US" sz="1800" spc="8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1,00,000kms</a:t>
              </a:r>
            </a:p>
            <a:p>
              <a:pPr algn="just" marL="388620" indent="-194310" lvl="1">
                <a:lnSpc>
                  <a:spcPts val="255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</a:t>
              </a: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elatively </a:t>
              </a:r>
              <a:r>
                <a:rPr lang="en-US" sz="1800" spc="8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maintenance-free</a:t>
              </a:r>
            </a:p>
            <a:p>
              <a:pPr algn="just" marL="388620" indent="-194310" lvl="1">
                <a:lnSpc>
                  <a:spcPts val="2556"/>
                </a:lnSpc>
                <a:buFont typeface="Arial"/>
                <a:buChar char="•"/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No need of Lubrication or Cleaning</a:t>
              </a:r>
            </a:p>
            <a:p>
              <a:pPr algn="just" marL="388620" indent="-194310" lvl="1">
                <a:lnSpc>
                  <a:spcPts val="2556"/>
                </a:lnSpc>
                <a:buFont typeface="Arial"/>
                <a:buChar char="•"/>
              </a:pPr>
              <a:r>
                <a:rPr lang="en-US" sz="1800" spc="8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Smoother</a:t>
              </a:r>
            </a:p>
            <a:p>
              <a:pPr algn="just" marL="388620" indent="-194310" lvl="1">
                <a:lnSpc>
                  <a:spcPts val="2556"/>
                </a:lnSpc>
                <a:buFont typeface="Arial"/>
                <a:buChar char="•"/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Produce </a:t>
              </a:r>
              <a:r>
                <a:rPr lang="en-US" sz="1800" spc="8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less noise</a:t>
              </a: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than chain drives</a:t>
              </a:r>
            </a:p>
            <a:p>
              <a:pPr algn="just">
                <a:lnSpc>
                  <a:spcPts val="2556"/>
                </a:lnSpc>
              </a:pPr>
            </a:p>
            <a:p>
              <a:pPr algn="just">
                <a:lnSpc>
                  <a:spcPts val="2556"/>
                </a:lnSpc>
              </a:pPr>
            </a:p>
            <a:p>
              <a:pPr algn="just">
                <a:lnSpc>
                  <a:spcPts val="2556"/>
                </a:lnSpc>
                <a:spcBef>
                  <a:spcPct val="0"/>
                </a:spcBef>
              </a:pPr>
              <a:r>
                <a:rPr lang="en-US" sz="1800" spc="8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CONS</a:t>
              </a:r>
            </a:p>
            <a:p>
              <a:pPr algn="just">
                <a:lnSpc>
                  <a:spcPts val="2556"/>
                </a:lnSpc>
                <a:spcBef>
                  <a:spcPct val="0"/>
                </a:spcBef>
              </a:pPr>
            </a:p>
            <a:p>
              <a:pPr algn="just" marL="388620" indent="-194310" lvl="1">
                <a:lnSpc>
                  <a:spcPts val="255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Expensive to manufacture and replace</a:t>
              </a:r>
            </a:p>
            <a:p>
              <a:pPr algn="just" marL="388620" indent="-194310" lvl="1">
                <a:lnSpc>
                  <a:spcPts val="255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00" spc="8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</a:t>
              </a:r>
              <a:r>
                <a:rPr lang="en-US" sz="1800" spc="8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ower loss can vary between 9 - 15 %</a:t>
              </a:r>
            </a:p>
            <a:p>
              <a:pPr algn="just" marL="388620" indent="-194310" lvl="1">
                <a:lnSpc>
                  <a:spcPts val="2556"/>
                </a:lnSpc>
                <a:buFont typeface="Arial"/>
                <a:buChar char="•"/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</a:t>
              </a: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eplacing it is significantly more expensive than replacing a chain and sprocket setup.</a:t>
              </a:r>
            </a:p>
            <a:p>
              <a:pPr algn="just" marL="388620" indent="-194310" lvl="1">
                <a:lnSpc>
                  <a:spcPts val="2556"/>
                </a:lnSpc>
                <a:buFont typeface="Arial"/>
                <a:buChar char="•"/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Slippage can occur if stiffness coefficient of belt is affected due to environmental conditions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3578944" y="1523490"/>
              <a:ext cx="11603311" cy="8174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6"/>
                </a:lnSpc>
              </a:pPr>
              <a:r>
                <a:rPr lang="en-US" sz="1800" spc="8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PROS</a:t>
              </a: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</a:p>
            <a:p>
              <a:pPr algn="just">
                <a:lnSpc>
                  <a:spcPts val="2556"/>
                </a:lnSpc>
                <a:spcBef>
                  <a:spcPct val="0"/>
                </a:spcBef>
              </a:pPr>
            </a:p>
            <a:p>
              <a:pPr algn="just" marL="388620" indent="-194310" lvl="1">
                <a:lnSpc>
                  <a:spcPts val="255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The Chain Drive</a:t>
              </a: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Transmission</a:t>
              </a:r>
              <a:r>
                <a:rPr lang="en-US" sz="1800" spc="8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loss is only about 1 - 4 %</a:t>
              </a:r>
            </a:p>
            <a:p>
              <a:pPr algn="just" marL="388620" indent="-194310" lvl="1">
                <a:lnSpc>
                  <a:spcPts val="2556"/>
                </a:lnSpc>
                <a:buFont typeface="Arial"/>
                <a:buChar char="•"/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It is straightforward to operate and replace</a:t>
              </a:r>
            </a:p>
            <a:p>
              <a:pPr algn="just" marL="388620" indent="-194310" lvl="1">
                <a:lnSpc>
                  <a:spcPts val="2556"/>
                </a:lnSpc>
                <a:buFont typeface="Arial"/>
                <a:buChar char="•"/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It is </a:t>
              </a:r>
              <a:r>
                <a:rPr lang="en-US" sz="1800" spc="8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very cost-effective </a:t>
              </a:r>
            </a:p>
            <a:p>
              <a:pPr algn="just" marL="388620" indent="-194310" lvl="1">
                <a:lnSpc>
                  <a:spcPts val="2556"/>
                </a:lnSpc>
                <a:buFont typeface="Arial"/>
                <a:buChar char="•"/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It is rare for chains to snap or links to break</a:t>
              </a:r>
            </a:p>
            <a:p>
              <a:pPr algn="just">
                <a:lnSpc>
                  <a:spcPts val="2556"/>
                </a:lnSpc>
              </a:pPr>
            </a:p>
            <a:p>
              <a:pPr algn="just">
                <a:lnSpc>
                  <a:spcPts val="2556"/>
                </a:lnSpc>
                <a:spcBef>
                  <a:spcPct val="0"/>
                </a:spcBef>
              </a:pPr>
            </a:p>
            <a:p>
              <a:pPr algn="just">
                <a:lnSpc>
                  <a:spcPts val="2556"/>
                </a:lnSpc>
                <a:spcBef>
                  <a:spcPct val="0"/>
                </a:spcBef>
              </a:pPr>
            </a:p>
            <a:p>
              <a:pPr algn="just">
                <a:lnSpc>
                  <a:spcPts val="2556"/>
                </a:lnSpc>
                <a:spcBef>
                  <a:spcPct val="0"/>
                </a:spcBef>
              </a:pPr>
              <a:r>
                <a:rPr lang="en-US" sz="1800" spc="8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CONS</a:t>
              </a:r>
            </a:p>
            <a:p>
              <a:pPr algn="just">
                <a:lnSpc>
                  <a:spcPts val="2556"/>
                </a:lnSpc>
                <a:spcBef>
                  <a:spcPct val="0"/>
                </a:spcBef>
              </a:pPr>
            </a:p>
            <a:p>
              <a:pPr algn="just" marL="388620" indent="-194310" lvl="1">
                <a:lnSpc>
                  <a:spcPts val="2556"/>
                </a:lnSpc>
                <a:buFont typeface="Arial"/>
                <a:buChar char="•"/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Chain</a:t>
              </a: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is exposed to external elements, affecting its real-life performance over time </a:t>
              </a:r>
            </a:p>
            <a:p>
              <a:pPr algn="just" marL="388620" indent="-194310" lvl="1">
                <a:lnSpc>
                  <a:spcPts val="255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Chains expand and require regular fitting to remain safe.</a:t>
              </a:r>
            </a:p>
            <a:p>
              <a:pPr algn="just" marL="388620" indent="-194310" lvl="1">
                <a:lnSpc>
                  <a:spcPts val="255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It requires regular maintenance </a:t>
              </a:r>
              <a:r>
                <a:rPr lang="en-US" sz="1800" spc="8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every 600 to 700 kilometres</a:t>
              </a: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.</a:t>
              </a:r>
            </a:p>
            <a:p>
              <a:pPr algn="just" marL="388620" indent="-194310" lvl="1">
                <a:lnSpc>
                  <a:spcPts val="255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00" spc="8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15,000 to 20,000 kilometres </a:t>
              </a: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for replacement</a:t>
              </a: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of the system.</a:t>
              </a:r>
            </a:p>
            <a:p>
              <a:pPr algn="just" marL="388620" indent="-194310" lvl="1">
                <a:lnSpc>
                  <a:spcPts val="2556"/>
                </a:lnSpc>
                <a:buFont typeface="Arial"/>
                <a:buChar char="•"/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It is very messy to lubricate a chain and sprocket system.</a:t>
              </a:r>
            </a:p>
            <a:p>
              <a:pPr algn="just" marL="388620" indent="-194310" lvl="1">
                <a:lnSpc>
                  <a:spcPts val="2556"/>
                </a:lnSpc>
                <a:buFont typeface="Arial"/>
                <a:buChar char="•"/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Scatter Shield is necessary to prevent damage to components and humans due to chain breakage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5347621" y="-15875"/>
              <a:ext cx="3048000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Belt Drives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7626268" y="-15875"/>
              <a:ext cx="3508663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Chain Drives</a:t>
              </a:r>
            </a:p>
          </p:txBody>
        </p:sp>
        <p:sp>
          <p:nvSpPr>
            <p:cNvPr name="AutoShape 19" id="19"/>
            <p:cNvSpPr/>
            <p:nvPr/>
          </p:nvSpPr>
          <p:spPr>
            <a:xfrm flipH="true">
              <a:off x="13003386" y="0"/>
              <a:ext cx="0" cy="10248981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1274593" y="710353"/>
              <a:ext cx="24384000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V="true">
              <a:off x="25" y="25400"/>
              <a:ext cx="25939810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1274566" y="10223581"/>
              <a:ext cx="24384000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>
              <a:off x="783652" y="4813381"/>
              <a:ext cx="25156183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4824064" y="1396153"/>
              <a:ext cx="462230" cy="433655"/>
            </a:xfrm>
            <a:custGeom>
              <a:avLst/>
              <a:gdLst/>
              <a:ahLst/>
              <a:cxnLst/>
              <a:rect r="r" b="b" t="t" l="l"/>
              <a:pathLst>
                <a:path h="433655" w="462230">
                  <a:moveTo>
                    <a:pt x="0" y="0"/>
                  </a:moveTo>
                  <a:lnTo>
                    <a:pt x="462229" y="0"/>
                  </a:lnTo>
                  <a:lnTo>
                    <a:pt x="462229" y="433656"/>
                  </a:lnTo>
                  <a:lnTo>
                    <a:pt x="0" y="433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88572" y="1396153"/>
              <a:ext cx="462230" cy="433655"/>
            </a:xfrm>
            <a:custGeom>
              <a:avLst/>
              <a:gdLst/>
              <a:ahLst/>
              <a:cxnLst/>
              <a:rect r="r" b="b" t="t" l="l"/>
              <a:pathLst>
                <a:path h="433655" w="462230">
                  <a:moveTo>
                    <a:pt x="0" y="0"/>
                  </a:moveTo>
                  <a:lnTo>
                    <a:pt x="462230" y="0"/>
                  </a:lnTo>
                  <a:lnTo>
                    <a:pt x="462230" y="433656"/>
                  </a:lnTo>
                  <a:lnTo>
                    <a:pt x="0" y="433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4777960" y="5407045"/>
              <a:ext cx="554436" cy="418347"/>
            </a:xfrm>
            <a:custGeom>
              <a:avLst/>
              <a:gdLst/>
              <a:ahLst/>
              <a:cxnLst/>
              <a:rect r="r" b="b" t="t" l="l"/>
              <a:pathLst>
                <a:path h="418347" w="554436">
                  <a:moveTo>
                    <a:pt x="0" y="0"/>
                  </a:moveTo>
                  <a:lnTo>
                    <a:pt x="554436" y="0"/>
                  </a:lnTo>
                  <a:lnTo>
                    <a:pt x="554436" y="418347"/>
                  </a:lnTo>
                  <a:lnTo>
                    <a:pt x="0" y="418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742469" y="5407045"/>
              <a:ext cx="554436" cy="418347"/>
            </a:xfrm>
            <a:custGeom>
              <a:avLst/>
              <a:gdLst/>
              <a:ahLst/>
              <a:cxnLst/>
              <a:rect r="r" b="b" t="t" l="l"/>
              <a:pathLst>
                <a:path h="418347" w="554436">
                  <a:moveTo>
                    <a:pt x="0" y="0"/>
                  </a:moveTo>
                  <a:lnTo>
                    <a:pt x="554436" y="0"/>
                  </a:lnTo>
                  <a:lnTo>
                    <a:pt x="554436" y="418347"/>
                  </a:lnTo>
                  <a:lnTo>
                    <a:pt x="0" y="418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Modular Mid-Drive Powertrain Layout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86454" y="6103000"/>
            <a:ext cx="1716279" cy="62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UNIFIED ARCHITECURE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82888" y="4171874"/>
            <a:ext cx="1923412" cy="30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MOTOR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47193" y="5524678"/>
            <a:ext cx="1909802" cy="30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HARNESS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85487" y="7981735"/>
            <a:ext cx="1916607" cy="30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INVERTER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82734" y="7981735"/>
            <a:ext cx="1905136" cy="30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CONTROLLER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732193" y="3248537"/>
            <a:ext cx="6224801" cy="6009763"/>
          </a:xfrm>
          <a:custGeom>
            <a:avLst/>
            <a:gdLst/>
            <a:ahLst/>
            <a:cxnLst/>
            <a:rect r="r" b="b" t="t" l="l"/>
            <a:pathLst>
              <a:path h="6009763" w="6224801">
                <a:moveTo>
                  <a:pt x="0" y="0"/>
                </a:moveTo>
                <a:lnTo>
                  <a:pt x="6224802" y="0"/>
                </a:lnTo>
                <a:lnTo>
                  <a:pt x="6224802" y="6009763"/>
                </a:lnTo>
                <a:lnTo>
                  <a:pt x="0" y="6009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578305" y="1200342"/>
            <a:ext cx="10919005" cy="4451419"/>
            <a:chOff x="0" y="0"/>
            <a:chExt cx="2875787" cy="11723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75787" cy="1172390"/>
            </a:xfrm>
            <a:custGeom>
              <a:avLst/>
              <a:gdLst/>
              <a:ahLst/>
              <a:cxnLst/>
              <a:rect r="r" b="b" t="t" l="l"/>
              <a:pathLst>
                <a:path h="1172390" w="2875787">
                  <a:moveTo>
                    <a:pt x="36161" y="0"/>
                  </a:moveTo>
                  <a:lnTo>
                    <a:pt x="2839627" y="0"/>
                  </a:lnTo>
                  <a:cubicBezTo>
                    <a:pt x="2849217" y="0"/>
                    <a:pt x="2858415" y="3810"/>
                    <a:pt x="2865196" y="10591"/>
                  </a:cubicBezTo>
                  <a:cubicBezTo>
                    <a:pt x="2871978" y="17373"/>
                    <a:pt x="2875787" y="26570"/>
                    <a:pt x="2875787" y="36161"/>
                  </a:cubicBezTo>
                  <a:lnTo>
                    <a:pt x="2875787" y="1136230"/>
                  </a:lnTo>
                  <a:cubicBezTo>
                    <a:pt x="2875787" y="1156201"/>
                    <a:pt x="2859598" y="1172390"/>
                    <a:pt x="2839627" y="1172390"/>
                  </a:cubicBezTo>
                  <a:lnTo>
                    <a:pt x="36161" y="1172390"/>
                  </a:lnTo>
                  <a:cubicBezTo>
                    <a:pt x="16190" y="1172390"/>
                    <a:pt x="0" y="1156201"/>
                    <a:pt x="0" y="1136230"/>
                  </a:cubicBezTo>
                  <a:lnTo>
                    <a:pt x="0" y="36161"/>
                  </a:lnTo>
                  <a:cubicBezTo>
                    <a:pt x="0" y="16190"/>
                    <a:pt x="16190" y="0"/>
                    <a:pt x="36161" y="0"/>
                  </a:cubicBezTo>
                  <a:close/>
                </a:path>
              </a:pathLst>
            </a:custGeom>
            <a:solidFill>
              <a:srgbClr val="44546A">
                <a:alpha val="4000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9050"/>
              <a:ext cx="2875787" cy="1153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 flipH="true">
            <a:off x="2738534" y="1904610"/>
            <a:ext cx="3299275" cy="222822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H="true">
            <a:off x="6037808" y="1904610"/>
            <a:ext cx="0" cy="323777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5" id="25"/>
          <p:cNvGrpSpPr/>
          <p:nvPr/>
        </p:nvGrpSpPr>
        <p:grpSpPr>
          <a:xfrm rot="0">
            <a:off x="3988584" y="1541303"/>
            <a:ext cx="4098448" cy="363308"/>
            <a:chOff x="0" y="0"/>
            <a:chExt cx="1079427" cy="9568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79427" cy="95686"/>
            </a:xfrm>
            <a:custGeom>
              <a:avLst/>
              <a:gdLst/>
              <a:ahLst/>
              <a:cxnLst/>
              <a:rect r="r" b="b" t="t" l="l"/>
              <a:pathLst>
                <a:path h="95686" w="1079427">
                  <a:moveTo>
                    <a:pt x="0" y="0"/>
                  </a:moveTo>
                  <a:lnTo>
                    <a:pt x="1079427" y="0"/>
                  </a:lnTo>
                  <a:lnTo>
                    <a:pt x="1079427" y="95686"/>
                  </a:lnTo>
                  <a:lnTo>
                    <a:pt x="0" y="95686"/>
                  </a:lnTo>
                  <a:close/>
                </a:path>
              </a:pathLst>
            </a:custGeom>
            <a:solidFill>
              <a:srgbClr val="FFED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19050"/>
              <a:ext cx="1079427" cy="76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6037808" y="1904610"/>
            <a:ext cx="3405101" cy="222822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9" id="29"/>
          <p:cNvGrpSpPr/>
          <p:nvPr/>
        </p:nvGrpSpPr>
        <p:grpSpPr>
          <a:xfrm rot="0">
            <a:off x="2408837" y="2743392"/>
            <a:ext cx="1400910" cy="253221"/>
            <a:chOff x="0" y="0"/>
            <a:chExt cx="368964" cy="6669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68964" cy="66692"/>
            </a:xfrm>
            <a:custGeom>
              <a:avLst/>
              <a:gdLst/>
              <a:ahLst/>
              <a:cxnLst/>
              <a:rect r="r" b="b" t="t" l="l"/>
              <a:pathLst>
                <a:path h="66692" w="368964">
                  <a:moveTo>
                    <a:pt x="0" y="0"/>
                  </a:moveTo>
                  <a:lnTo>
                    <a:pt x="368964" y="0"/>
                  </a:lnTo>
                  <a:lnTo>
                    <a:pt x="368964" y="66692"/>
                  </a:lnTo>
                  <a:lnTo>
                    <a:pt x="0" y="66692"/>
                  </a:lnTo>
                  <a:close/>
                </a:path>
              </a:pathLst>
            </a:custGeom>
            <a:solidFill>
              <a:srgbClr val="F8F4EB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19050"/>
              <a:ext cx="368964" cy="47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051565" y="2743392"/>
            <a:ext cx="1400910" cy="253221"/>
            <a:chOff x="0" y="0"/>
            <a:chExt cx="368964" cy="6669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68964" cy="66692"/>
            </a:xfrm>
            <a:custGeom>
              <a:avLst/>
              <a:gdLst/>
              <a:ahLst/>
              <a:cxnLst/>
              <a:rect r="r" b="b" t="t" l="l"/>
              <a:pathLst>
                <a:path h="66692" w="368964">
                  <a:moveTo>
                    <a:pt x="0" y="0"/>
                  </a:moveTo>
                  <a:lnTo>
                    <a:pt x="368964" y="0"/>
                  </a:lnTo>
                  <a:lnTo>
                    <a:pt x="368964" y="66692"/>
                  </a:lnTo>
                  <a:lnTo>
                    <a:pt x="0" y="66692"/>
                  </a:lnTo>
                  <a:close/>
                </a:path>
              </a:pathLst>
            </a:custGeom>
            <a:solidFill>
              <a:srgbClr val="F8F4EB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19050"/>
              <a:ext cx="368964" cy="47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-5400000">
            <a:off x="5475748" y="3394718"/>
            <a:ext cx="748728" cy="253221"/>
            <a:chOff x="0" y="0"/>
            <a:chExt cx="197196" cy="6669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7196" cy="66692"/>
            </a:xfrm>
            <a:custGeom>
              <a:avLst/>
              <a:gdLst/>
              <a:ahLst/>
              <a:cxnLst/>
              <a:rect r="r" b="b" t="t" l="l"/>
              <a:pathLst>
                <a:path h="66692" w="197196">
                  <a:moveTo>
                    <a:pt x="0" y="0"/>
                  </a:moveTo>
                  <a:lnTo>
                    <a:pt x="197196" y="0"/>
                  </a:lnTo>
                  <a:lnTo>
                    <a:pt x="197196" y="66692"/>
                  </a:lnTo>
                  <a:lnTo>
                    <a:pt x="0" y="66692"/>
                  </a:lnTo>
                  <a:close/>
                </a:path>
              </a:pathLst>
            </a:custGeom>
            <a:solidFill>
              <a:srgbClr val="F8F4EB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19050"/>
              <a:ext cx="197196" cy="47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972466" y="4094732"/>
            <a:ext cx="2994194" cy="40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Low Power Scooters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460035" y="4094732"/>
            <a:ext cx="2520943" cy="40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 Power Bikes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010508" y="1503203"/>
            <a:ext cx="4054600" cy="40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STANDARD ARCHITECTURE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109944" y="5104288"/>
            <a:ext cx="3855728" cy="40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Commuter Bikes/Scooters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381870" y="2714817"/>
            <a:ext cx="1454843" cy="297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6"/>
              </a:lnSpc>
            </a:pPr>
            <a:r>
              <a:rPr lang="en-US" sz="17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Downscaled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267195" y="2714817"/>
            <a:ext cx="969650" cy="28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6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Upscaled</a:t>
            </a:r>
          </a:p>
        </p:txBody>
      </p:sp>
      <p:sp>
        <p:nvSpPr>
          <p:cNvPr name="TextBox 44" id="44"/>
          <p:cNvSpPr txBox="true"/>
          <p:nvPr/>
        </p:nvSpPr>
        <p:spPr>
          <a:xfrm rot="-5400000">
            <a:off x="5514506" y="3380430"/>
            <a:ext cx="642637" cy="28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6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Direct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10085342">
            <a:off x="11723933" y="2796104"/>
            <a:ext cx="1699353" cy="1891992"/>
          </a:xfrm>
          <a:custGeom>
            <a:avLst/>
            <a:gdLst/>
            <a:ahLst/>
            <a:cxnLst/>
            <a:rect r="r" b="b" t="t" l="l"/>
            <a:pathLst>
              <a:path h="1891992" w="1699353">
                <a:moveTo>
                  <a:pt x="0" y="0"/>
                </a:moveTo>
                <a:lnTo>
                  <a:pt x="1699353" y="0"/>
                </a:lnTo>
                <a:lnTo>
                  <a:pt x="1699353" y="1891992"/>
                </a:lnTo>
                <a:lnTo>
                  <a:pt x="0" y="1891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028700" y="5651761"/>
            <a:ext cx="2027013" cy="2256796"/>
          </a:xfrm>
          <a:custGeom>
            <a:avLst/>
            <a:gdLst/>
            <a:ahLst/>
            <a:cxnLst/>
            <a:rect r="r" b="b" t="t" l="l"/>
            <a:pathLst>
              <a:path h="2256796" w="2027013">
                <a:moveTo>
                  <a:pt x="0" y="0"/>
                </a:moveTo>
                <a:lnTo>
                  <a:pt x="2027013" y="0"/>
                </a:lnTo>
                <a:lnTo>
                  <a:pt x="2027013" y="2256796"/>
                </a:lnTo>
                <a:lnTo>
                  <a:pt x="0" y="2256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3055713" y="5829963"/>
            <a:ext cx="5038351" cy="3514090"/>
            <a:chOff x="0" y="0"/>
            <a:chExt cx="1326973" cy="92552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326973" cy="925522"/>
            </a:xfrm>
            <a:custGeom>
              <a:avLst/>
              <a:gdLst/>
              <a:ahLst/>
              <a:cxnLst/>
              <a:rect r="r" b="b" t="t" l="l"/>
              <a:pathLst>
                <a:path h="925522" w="1326973">
                  <a:moveTo>
                    <a:pt x="0" y="0"/>
                  </a:moveTo>
                  <a:lnTo>
                    <a:pt x="1326973" y="0"/>
                  </a:lnTo>
                  <a:lnTo>
                    <a:pt x="1326973" y="925522"/>
                  </a:lnTo>
                  <a:lnTo>
                    <a:pt x="0" y="925522"/>
                  </a:lnTo>
                  <a:close/>
                </a:path>
              </a:pathLst>
            </a:custGeom>
            <a:solidFill>
              <a:srgbClr val="7DD5F6">
                <a:alpha val="49804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19050"/>
              <a:ext cx="1326973" cy="906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1732193" y="5524678"/>
            <a:ext cx="1925638" cy="30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TRANSMISSION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055713" y="5789252"/>
            <a:ext cx="4846190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LOWER COSTS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LOWER R&amp;D TIME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LOWER CAPITAL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LOWER WAIT TIMES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LOWER VENDORS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LOWER FAULTS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425680" y="7989392"/>
            <a:ext cx="1925638" cy="30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MOTOR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5076456" y="7989392"/>
            <a:ext cx="1925638" cy="30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INVERTER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6249196" y="5524678"/>
            <a:ext cx="1925638" cy="30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BATTERY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880663" y="3982720"/>
            <a:ext cx="1925638" cy="62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CONTROL SYSTEM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Powertrain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98938" y="886433"/>
            <a:ext cx="11532167" cy="8506782"/>
            <a:chOff x="0" y="0"/>
            <a:chExt cx="15376223" cy="113423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1278619"/>
              <a:ext cx="15376223" cy="10063756"/>
            </a:xfrm>
            <a:custGeom>
              <a:avLst/>
              <a:gdLst/>
              <a:ahLst/>
              <a:cxnLst/>
              <a:rect r="r" b="b" t="t" l="l"/>
              <a:pathLst>
                <a:path h="10063756" w="15376223">
                  <a:moveTo>
                    <a:pt x="0" y="0"/>
                  </a:moveTo>
                  <a:lnTo>
                    <a:pt x="15376223" y="0"/>
                  </a:lnTo>
                  <a:lnTo>
                    <a:pt x="15376223" y="10063757"/>
                  </a:lnTo>
                  <a:lnTo>
                    <a:pt x="0" y="10063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6088946" y="0"/>
              <a:ext cx="1194205" cy="1194205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B781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79"/>
                  </a:lnSpc>
                </a:pPr>
                <a:r>
                  <a:rPr lang="en-US" sz="3499">
                    <a:solidFill>
                      <a:srgbClr val="FFFFFF"/>
                    </a:solidFill>
                    <a:latin typeface="Gilroy Bold"/>
                    <a:ea typeface="Gilroy Bold"/>
                    <a:cs typeface="Gilroy Bold"/>
                    <a:sym typeface="Gilroy Bold"/>
                  </a:rPr>
                  <a:t>1</a:t>
                </a: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9581004" y="0"/>
              <a:ext cx="1194205" cy="1194205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87FF6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79"/>
                  </a:lnSpc>
                </a:pPr>
                <a:r>
                  <a:rPr lang="en-US" sz="3499">
                    <a:solidFill>
                      <a:srgbClr val="FFFFFF"/>
                    </a:solidFill>
                    <a:latin typeface="Gilroy Bold"/>
                    <a:ea typeface="Gilroy Bold"/>
                    <a:cs typeface="Gilroy Bold"/>
                    <a:sym typeface="Gilroy Bold"/>
                  </a:rPr>
                  <a:t>2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3075496" y="0"/>
              <a:ext cx="1194205" cy="1194205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79"/>
                  </a:lnSpc>
                </a:pPr>
                <a:r>
                  <a:rPr lang="en-US" sz="3499">
                    <a:solidFill>
                      <a:srgbClr val="FFFFFF"/>
                    </a:solidFill>
                    <a:latin typeface="Gilroy Bold"/>
                    <a:ea typeface="Gilroy Bold"/>
                    <a:cs typeface="Gilroy Bold"/>
                    <a:sym typeface="Gilroy Bold"/>
                  </a:rPr>
                  <a:t>3</a:t>
                </a:r>
              </a:p>
            </p:txBody>
          </p:sp>
        </p:grpSp>
      </p:grpSp>
      <p:sp>
        <p:nvSpPr>
          <p:cNvPr name="TextBox 25" id="25"/>
          <p:cNvSpPr txBox="true"/>
          <p:nvPr/>
        </p:nvSpPr>
        <p:spPr>
          <a:xfrm rot="0">
            <a:off x="12432397" y="2549259"/>
            <a:ext cx="4995429" cy="33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96V HV Architecture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Modular PWT Platform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Same subframe mountings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Same cooling architecture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Same LV Control Circuitry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Modular Battery Pack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Modular Gear Reductions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59691" y="6662952"/>
            <a:ext cx="5371055" cy="2072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10DF05"/>
                </a:solidFill>
                <a:latin typeface="Canva Sans"/>
                <a:ea typeface="Canva Sans"/>
                <a:cs typeface="Canva Sans"/>
                <a:sym typeface="Canva Sans"/>
              </a:rPr>
              <a:t>The adjacent calculations are made by assuming 21700 5Ah cells and a standard power output from motor and battery pack energy based on market trends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MOSFETs vs IGBTs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10912" y="1109112"/>
            <a:ext cx="6547623" cy="4143419"/>
          </a:xfrm>
          <a:custGeom>
            <a:avLst/>
            <a:gdLst/>
            <a:ahLst/>
            <a:cxnLst/>
            <a:rect r="r" b="b" t="t" l="l"/>
            <a:pathLst>
              <a:path h="4143419" w="6547623">
                <a:moveTo>
                  <a:pt x="0" y="0"/>
                </a:moveTo>
                <a:lnTo>
                  <a:pt x="6547623" y="0"/>
                </a:lnTo>
                <a:lnTo>
                  <a:pt x="6547623" y="4143419"/>
                </a:lnTo>
                <a:lnTo>
                  <a:pt x="0" y="4143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79" t="-4575" r="-2895" b="-2121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61934" y="886433"/>
            <a:ext cx="11068812" cy="4821543"/>
          </a:xfrm>
          <a:custGeom>
            <a:avLst/>
            <a:gdLst/>
            <a:ahLst/>
            <a:cxnLst/>
            <a:rect r="r" b="b" t="t" l="l"/>
            <a:pathLst>
              <a:path h="4821543" w="11068812">
                <a:moveTo>
                  <a:pt x="0" y="0"/>
                </a:moveTo>
                <a:lnTo>
                  <a:pt x="11068813" y="0"/>
                </a:lnTo>
                <a:lnTo>
                  <a:pt x="11068813" y="4821543"/>
                </a:lnTo>
                <a:lnTo>
                  <a:pt x="0" y="4821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56" t="0" r="-4045" b="-1909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291587" y="5707976"/>
            <a:ext cx="4958204" cy="4350424"/>
          </a:xfrm>
          <a:custGeom>
            <a:avLst/>
            <a:gdLst/>
            <a:ahLst/>
            <a:cxnLst/>
            <a:rect r="r" b="b" t="t" l="l"/>
            <a:pathLst>
              <a:path h="4350424" w="4958204">
                <a:moveTo>
                  <a:pt x="0" y="0"/>
                </a:moveTo>
                <a:lnTo>
                  <a:pt x="4958205" y="0"/>
                </a:lnTo>
                <a:lnTo>
                  <a:pt x="4958205" y="4350424"/>
                </a:lnTo>
                <a:lnTo>
                  <a:pt x="0" y="4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244576" y="10077450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785080" y="9972673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10912" y="5707976"/>
            <a:ext cx="10624478" cy="3866206"/>
            <a:chOff x="0" y="0"/>
            <a:chExt cx="14165971" cy="515494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1114406"/>
              <a:ext cx="14165971" cy="4040536"/>
            </a:xfrm>
            <a:custGeom>
              <a:avLst/>
              <a:gdLst/>
              <a:ahLst/>
              <a:cxnLst/>
              <a:rect r="r" b="b" t="t" l="l"/>
              <a:pathLst>
                <a:path h="4040536" w="14165971">
                  <a:moveTo>
                    <a:pt x="0" y="0"/>
                  </a:moveTo>
                  <a:lnTo>
                    <a:pt x="14165971" y="0"/>
                  </a:lnTo>
                  <a:lnTo>
                    <a:pt x="14165971" y="4040536"/>
                  </a:lnTo>
                  <a:lnTo>
                    <a:pt x="0" y="4040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1639" r="0" b="-18767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249143" y="10567"/>
              <a:ext cx="13564169" cy="1103839"/>
              <a:chOff x="0" y="0"/>
              <a:chExt cx="2341181" cy="19052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341181" cy="190523"/>
              </a:xfrm>
              <a:custGeom>
                <a:avLst/>
                <a:gdLst/>
                <a:ahLst/>
                <a:cxnLst/>
                <a:rect r="r" b="b" t="t" l="l"/>
                <a:pathLst>
                  <a:path h="190523" w="2341181">
                    <a:moveTo>
                      <a:pt x="0" y="0"/>
                    </a:moveTo>
                    <a:lnTo>
                      <a:pt x="2341181" y="0"/>
                    </a:lnTo>
                    <a:lnTo>
                      <a:pt x="2341181" y="190523"/>
                    </a:lnTo>
                    <a:lnTo>
                      <a:pt x="0" y="190523"/>
                    </a:lnTo>
                    <a:close/>
                  </a:path>
                </a:pathLst>
              </a:custGeom>
              <a:solidFill>
                <a:srgbClr val="1F497D">
                  <a:alpha val="80784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19050"/>
                <a:ext cx="2341181" cy="1714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7"/>
                  </a:lnSpc>
                </a:pPr>
              </a:p>
            </p:txBody>
          </p:sp>
        </p:grpSp>
        <p:sp>
          <p:nvSpPr>
            <p:cNvPr name="AutoShape 22" id="22"/>
            <p:cNvSpPr/>
            <p:nvPr/>
          </p:nvSpPr>
          <p:spPr>
            <a:xfrm flipV="true">
              <a:off x="6099088" y="10567"/>
              <a:ext cx="1935762" cy="4960992"/>
            </a:xfrm>
            <a:prstGeom prst="line">
              <a:avLst/>
            </a:prstGeom>
            <a:ln cap="flat" w="5813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1704792" y="29915"/>
              <a:ext cx="4123869" cy="917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47"/>
                </a:lnSpc>
              </a:pPr>
              <a:r>
                <a:rPr lang="en-US" sz="3891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MOSFET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9551943" y="29915"/>
              <a:ext cx="2331184" cy="917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47"/>
                </a:lnSpc>
              </a:pPr>
              <a:r>
                <a:rPr lang="en-US" sz="3891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IGBT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Powertrain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65089" y="1666485"/>
            <a:ext cx="16757821" cy="7177964"/>
            <a:chOff x="0" y="0"/>
            <a:chExt cx="22343761" cy="95706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343761" cy="9570619"/>
            </a:xfrm>
            <a:custGeom>
              <a:avLst/>
              <a:gdLst/>
              <a:ahLst/>
              <a:cxnLst/>
              <a:rect r="r" b="b" t="t" l="l"/>
              <a:pathLst>
                <a:path h="9570619" w="22343761">
                  <a:moveTo>
                    <a:pt x="0" y="0"/>
                  </a:moveTo>
                  <a:lnTo>
                    <a:pt x="22343761" y="0"/>
                  </a:lnTo>
                  <a:lnTo>
                    <a:pt x="22343761" y="9570619"/>
                  </a:lnTo>
                  <a:lnTo>
                    <a:pt x="0" y="9570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371644" y="2119233"/>
              <a:ext cx="3188409" cy="2929630"/>
              <a:chOff x="0" y="0"/>
              <a:chExt cx="501830" cy="46110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01830" cy="461101"/>
              </a:xfrm>
              <a:custGeom>
                <a:avLst/>
                <a:gdLst/>
                <a:ahLst/>
                <a:cxnLst/>
                <a:rect r="r" b="b" t="t" l="l"/>
                <a:pathLst>
                  <a:path h="461101" w="501830">
                    <a:moveTo>
                      <a:pt x="0" y="0"/>
                    </a:moveTo>
                    <a:lnTo>
                      <a:pt x="501830" y="0"/>
                    </a:lnTo>
                    <a:lnTo>
                      <a:pt x="501830" y="461101"/>
                    </a:lnTo>
                    <a:lnTo>
                      <a:pt x="0" y="461101"/>
                    </a:lnTo>
                    <a:close/>
                  </a:path>
                </a:pathLst>
              </a:custGeom>
              <a:solidFill>
                <a:srgbClr val="10DF05">
                  <a:alpha val="33725"/>
                </a:srgbClr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19050"/>
                <a:ext cx="501830" cy="442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8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639576" y="2052558"/>
              <a:ext cx="2001551" cy="1486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8"/>
                </a:lnSpc>
              </a:pPr>
              <a:r>
                <a:rPr lang="en-US" sz="3263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Battery</a:t>
              </a:r>
            </a:p>
            <a:p>
              <a:pPr algn="ctr">
                <a:lnSpc>
                  <a:spcPts val="4568"/>
                </a:lnSpc>
              </a:pPr>
              <a:r>
                <a:rPr lang="en-US" sz="3263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96V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197462" y="628273"/>
              <a:ext cx="4620152" cy="721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8"/>
                </a:lnSpc>
              </a:pPr>
              <a:r>
                <a:rPr lang="en-US" sz="3263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Gate Driver Input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7560912" y="2817620"/>
              <a:ext cx="2513404" cy="721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8"/>
                </a:lnSpc>
              </a:pPr>
              <a:r>
                <a:rPr lang="en-US" sz="3263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MOSFETs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4427896" y="6773907"/>
              <a:ext cx="1862449" cy="721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8"/>
                </a:lnSpc>
              </a:pPr>
              <a:r>
                <a:rPr lang="en-US" sz="3263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IPMSM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6393969" y="3713011"/>
              <a:ext cx="2650116" cy="721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8"/>
                </a:lnSpc>
              </a:pPr>
              <a:r>
                <a:rPr lang="en-US" sz="3263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Belt Drive</a:t>
              </a:r>
            </a:p>
          </p:txBody>
        </p:sp>
        <p:grpSp>
          <p:nvGrpSpPr>
            <p:cNvPr name="Group 24" id="24"/>
            <p:cNvGrpSpPr/>
            <p:nvPr/>
          </p:nvGrpSpPr>
          <p:grpSpPr>
            <a:xfrm rot="0">
              <a:off x="3319129" y="694948"/>
              <a:ext cx="10656430" cy="2276549"/>
              <a:chOff x="0" y="0"/>
              <a:chExt cx="1677238" cy="358311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677238" cy="358311"/>
              </a:xfrm>
              <a:custGeom>
                <a:avLst/>
                <a:gdLst/>
                <a:ahLst/>
                <a:cxnLst/>
                <a:rect r="r" b="b" t="t" l="l"/>
                <a:pathLst>
                  <a:path h="358311" w="1677238">
                    <a:moveTo>
                      <a:pt x="0" y="0"/>
                    </a:moveTo>
                    <a:lnTo>
                      <a:pt x="1677238" y="0"/>
                    </a:lnTo>
                    <a:lnTo>
                      <a:pt x="1677238" y="358311"/>
                    </a:lnTo>
                    <a:lnTo>
                      <a:pt x="0" y="358311"/>
                    </a:lnTo>
                    <a:close/>
                  </a:path>
                </a:pathLst>
              </a:custGeom>
              <a:solidFill>
                <a:srgbClr val="F1FD18">
                  <a:alpha val="33725"/>
                </a:srgbClr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19050"/>
                <a:ext cx="1677238" cy="339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8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13975559" y="4785309"/>
              <a:ext cx="2314786" cy="2709826"/>
              <a:chOff x="0" y="0"/>
              <a:chExt cx="364329" cy="42650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64329" cy="426505"/>
              </a:xfrm>
              <a:custGeom>
                <a:avLst/>
                <a:gdLst/>
                <a:ahLst/>
                <a:cxnLst/>
                <a:rect r="r" b="b" t="t" l="l"/>
                <a:pathLst>
                  <a:path h="426505" w="364329">
                    <a:moveTo>
                      <a:pt x="0" y="0"/>
                    </a:moveTo>
                    <a:lnTo>
                      <a:pt x="364329" y="0"/>
                    </a:lnTo>
                    <a:lnTo>
                      <a:pt x="364329" y="426505"/>
                    </a:lnTo>
                    <a:lnTo>
                      <a:pt x="0" y="426505"/>
                    </a:lnTo>
                    <a:close/>
                  </a:path>
                </a:pathLst>
              </a:custGeom>
              <a:solidFill>
                <a:srgbClr val="A6A6A6">
                  <a:alpha val="33725"/>
                </a:srgbClr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19050"/>
                <a:ext cx="364329" cy="4074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8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4692267" y="2971498"/>
              <a:ext cx="6479614" cy="3869084"/>
              <a:chOff x="0" y="0"/>
              <a:chExt cx="1019840" cy="608963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019840" cy="608963"/>
              </a:xfrm>
              <a:custGeom>
                <a:avLst/>
                <a:gdLst/>
                <a:ahLst/>
                <a:cxnLst/>
                <a:rect r="r" b="b" t="t" l="l"/>
                <a:pathLst>
                  <a:path h="608963" w="1019840">
                    <a:moveTo>
                      <a:pt x="0" y="0"/>
                    </a:moveTo>
                    <a:lnTo>
                      <a:pt x="1019840" y="0"/>
                    </a:lnTo>
                    <a:lnTo>
                      <a:pt x="1019840" y="608963"/>
                    </a:lnTo>
                    <a:lnTo>
                      <a:pt x="0" y="608963"/>
                    </a:lnTo>
                    <a:close/>
                  </a:path>
                </a:pathLst>
              </a:custGeom>
              <a:solidFill>
                <a:srgbClr val="FF0000">
                  <a:alpha val="33725"/>
                </a:srgbClr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19050"/>
                <a:ext cx="1019840" cy="5899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8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16393969" y="3441225"/>
              <a:ext cx="3188409" cy="2929630"/>
              <a:chOff x="0" y="0"/>
              <a:chExt cx="501830" cy="46110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01830" cy="461101"/>
              </a:xfrm>
              <a:custGeom>
                <a:avLst/>
                <a:gdLst/>
                <a:ahLst/>
                <a:cxnLst/>
                <a:rect r="r" b="b" t="t" l="l"/>
                <a:pathLst>
                  <a:path h="461101" w="501830">
                    <a:moveTo>
                      <a:pt x="0" y="0"/>
                    </a:moveTo>
                    <a:lnTo>
                      <a:pt x="501830" y="0"/>
                    </a:lnTo>
                    <a:lnTo>
                      <a:pt x="501830" y="461101"/>
                    </a:lnTo>
                    <a:lnTo>
                      <a:pt x="0" y="461101"/>
                    </a:lnTo>
                    <a:close/>
                  </a:path>
                </a:pathLst>
              </a:custGeom>
              <a:solidFill>
                <a:srgbClr val="00174E">
                  <a:alpha val="33725"/>
                </a:srgbClr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19050"/>
                <a:ext cx="501830" cy="442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8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15534" y="2566391"/>
            <a:ext cx="7139477" cy="5081999"/>
            <a:chOff x="0" y="0"/>
            <a:chExt cx="9519303" cy="6775998"/>
          </a:xfrm>
        </p:grpSpPr>
        <p:grpSp>
          <p:nvGrpSpPr>
            <p:cNvPr name="Group 4" id="4"/>
            <p:cNvGrpSpPr/>
            <p:nvPr/>
          </p:nvGrpSpPr>
          <p:grpSpPr>
            <a:xfrm rot="-1554996">
              <a:off x="540602" y="1338094"/>
              <a:ext cx="7066500" cy="4099810"/>
              <a:chOff x="0" y="0"/>
              <a:chExt cx="7066500" cy="40998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2700" y="12700"/>
                <a:ext cx="7041134" cy="4074414"/>
              </a:xfrm>
              <a:custGeom>
                <a:avLst/>
                <a:gdLst/>
                <a:ahLst/>
                <a:cxnLst/>
                <a:rect r="r" b="b" t="t" l="l"/>
                <a:pathLst>
                  <a:path h="4074414" w="7041134">
                    <a:moveTo>
                      <a:pt x="0" y="4074414"/>
                    </a:moveTo>
                    <a:lnTo>
                      <a:pt x="3520567" y="0"/>
                    </a:lnTo>
                    <a:lnTo>
                      <a:pt x="7041134" y="4074414"/>
                    </a:lnTo>
                    <a:close/>
                  </a:path>
                </a:pathLst>
              </a:custGeom>
              <a:solidFill>
                <a:srgbClr val="23B781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-889" y="0"/>
                <a:ext cx="7068312" cy="4099814"/>
              </a:xfrm>
              <a:custGeom>
                <a:avLst/>
                <a:gdLst/>
                <a:ahLst/>
                <a:cxnLst/>
                <a:rect r="r" b="b" t="t" l="l"/>
                <a:pathLst>
                  <a:path h="4099814" w="7068312">
                    <a:moveTo>
                      <a:pt x="3937" y="4078859"/>
                    </a:moveTo>
                    <a:lnTo>
                      <a:pt x="3524504" y="4445"/>
                    </a:lnTo>
                    <a:cubicBezTo>
                      <a:pt x="3526917" y="1651"/>
                      <a:pt x="3530473" y="0"/>
                      <a:pt x="3534156" y="0"/>
                    </a:cubicBezTo>
                    <a:cubicBezTo>
                      <a:pt x="3537839" y="0"/>
                      <a:pt x="3541395" y="1651"/>
                      <a:pt x="3543808" y="4445"/>
                    </a:cubicBezTo>
                    <a:lnTo>
                      <a:pt x="7064248" y="4078859"/>
                    </a:lnTo>
                    <a:cubicBezTo>
                      <a:pt x="7067550" y="4082669"/>
                      <a:pt x="7068312" y="4087876"/>
                      <a:pt x="7066153" y="4092448"/>
                    </a:cubicBezTo>
                    <a:cubicBezTo>
                      <a:pt x="7063994" y="4097020"/>
                      <a:pt x="7059549" y="4099814"/>
                      <a:pt x="7054596" y="4099814"/>
                    </a:cubicBezTo>
                    <a:lnTo>
                      <a:pt x="13589" y="4099814"/>
                    </a:lnTo>
                    <a:cubicBezTo>
                      <a:pt x="8636" y="4099814"/>
                      <a:pt x="4064" y="4096893"/>
                      <a:pt x="2032" y="4092448"/>
                    </a:cubicBezTo>
                    <a:cubicBezTo>
                      <a:pt x="0" y="4088003"/>
                      <a:pt x="762" y="4082669"/>
                      <a:pt x="3937" y="4078859"/>
                    </a:cubicBezTo>
                    <a:moveTo>
                      <a:pt x="23114" y="4095496"/>
                    </a:moveTo>
                    <a:lnTo>
                      <a:pt x="13589" y="4087114"/>
                    </a:lnTo>
                    <a:lnTo>
                      <a:pt x="13589" y="4074414"/>
                    </a:lnTo>
                    <a:lnTo>
                      <a:pt x="7054723" y="4074414"/>
                    </a:lnTo>
                    <a:lnTo>
                      <a:pt x="7054723" y="4087114"/>
                    </a:lnTo>
                    <a:lnTo>
                      <a:pt x="7045071" y="4095369"/>
                    </a:lnTo>
                    <a:lnTo>
                      <a:pt x="3524504" y="20955"/>
                    </a:lnTo>
                    <a:lnTo>
                      <a:pt x="3534156" y="12700"/>
                    </a:lnTo>
                    <a:lnTo>
                      <a:pt x="3543808" y="20955"/>
                    </a:lnTo>
                    <a:lnTo>
                      <a:pt x="23241" y="409536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1026011">
              <a:off x="1254461" y="1048596"/>
              <a:ext cx="7791954" cy="4387934"/>
              <a:chOff x="0" y="0"/>
              <a:chExt cx="7791954" cy="438793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-889" y="0"/>
                <a:ext cx="7793863" cy="4387850"/>
              </a:xfrm>
              <a:custGeom>
                <a:avLst/>
                <a:gdLst/>
                <a:ahLst/>
                <a:cxnLst/>
                <a:rect r="r" b="b" t="t" l="l"/>
                <a:pathLst>
                  <a:path h="4387850" w="7793863">
                    <a:moveTo>
                      <a:pt x="4064" y="4366768"/>
                    </a:moveTo>
                    <a:lnTo>
                      <a:pt x="3887343" y="4318"/>
                    </a:lnTo>
                    <a:cubicBezTo>
                      <a:pt x="3889756" y="1651"/>
                      <a:pt x="3893185" y="0"/>
                      <a:pt x="3896868" y="0"/>
                    </a:cubicBezTo>
                    <a:cubicBezTo>
                      <a:pt x="3900551" y="0"/>
                      <a:pt x="3903980" y="1524"/>
                      <a:pt x="3906393" y="4318"/>
                    </a:cubicBezTo>
                    <a:lnTo>
                      <a:pt x="7789672" y="4366768"/>
                    </a:lnTo>
                    <a:cubicBezTo>
                      <a:pt x="7792974" y="4370451"/>
                      <a:pt x="7793863" y="4375785"/>
                      <a:pt x="7791831" y="4380357"/>
                    </a:cubicBezTo>
                    <a:cubicBezTo>
                      <a:pt x="7789799" y="4384929"/>
                      <a:pt x="7785227" y="4387850"/>
                      <a:pt x="7780274" y="4387850"/>
                    </a:cubicBezTo>
                    <a:lnTo>
                      <a:pt x="13589" y="4387850"/>
                    </a:lnTo>
                    <a:cubicBezTo>
                      <a:pt x="8636" y="4387850"/>
                      <a:pt x="4064" y="4384929"/>
                      <a:pt x="2032" y="4380357"/>
                    </a:cubicBezTo>
                    <a:cubicBezTo>
                      <a:pt x="0" y="4375785"/>
                      <a:pt x="762" y="4370451"/>
                      <a:pt x="4191" y="4366768"/>
                    </a:cubicBezTo>
                    <a:moveTo>
                      <a:pt x="23114" y="4383659"/>
                    </a:moveTo>
                    <a:lnTo>
                      <a:pt x="13589" y="4375277"/>
                    </a:lnTo>
                    <a:lnTo>
                      <a:pt x="13589" y="4362577"/>
                    </a:lnTo>
                    <a:lnTo>
                      <a:pt x="7780147" y="4362577"/>
                    </a:lnTo>
                    <a:lnTo>
                      <a:pt x="7780147" y="4375277"/>
                    </a:lnTo>
                    <a:lnTo>
                      <a:pt x="7770622" y="4383659"/>
                    </a:lnTo>
                    <a:lnTo>
                      <a:pt x="3887343" y="21082"/>
                    </a:lnTo>
                    <a:lnTo>
                      <a:pt x="3896868" y="12700"/>
                    </a:lnTo>
                    <a:lnTo>
                      <a:pt x="3906393" y="21082"/>
                    </a:lnTo>
                    <a:lnTo>
                      <a:pt x="23114" y="4383659"/>
                    </a:lnTo>
                    <a:close/>
                  </a:path>
                </a:pathLst>
              </a:custGeom>
              <a:solidFill>
                <a:srgbClr val="00174E"/>
              </a:solidFill>
            </p:spPr>
          </p:sp>
        </p:grpSp>
      </p:grpSp>
      <p:sp>
        <p:nvSpPr>
          <p:cNvPr name="TextBox 9" id="9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44594" y="9621034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Freeform 11" id="11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7351" y="537549"/>
            <a:ext cx="2976216" cy="887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7351" y="2775559"/>
            <a:ext cx="6669275" cy="5380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Market Analysis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2. 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Powertrain Configurations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3.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Motor and Layout Selection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4.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Architecture Concept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5.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Control System Strategy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1336160"/>
            <a:ext cx="19069623" cy="7922140"/>
            <a:chOff x="0" y="0"/>
            <a:chExt cx="5022452" cy="20864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22452" cy="2086490"/>
            </a:xfrm>
            <a:custGeom>
              <a:avLst/>
              <a:gdLst/>
              <a:ahLst/>
              <a:cxnLst/>
              <a:rect r="r" b="b" t="t" l="l"/>
              <a:pathLst>
                <a:path h="2086490" w="5022452">
                  <a:moveTo>
                    <a:pt x="0" y="0"/>
                  </a:moveTo>
                  <a:lnTo>
                    <a:pt x="5022452" y="0"/>
                  </a:lnTo>
                  <a:lnTo>
                    <a:pt x="5022452" y="2086490"/>
                  </a:lnTo>
                  <a:lnTo>
                    <a:pt x="0" y="2086490"/>
                  </a:lnTo>
                  <a:close/>
                </a:path>
              </a:pathLst>
            </a:custGeom>
            <a:solidFill>
              <a:srgbClr val="F1FD18">
                <a:alpha val="5882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5022452" cy="2067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14351" y="1335957"/>
            <a:ext cx="10804207" cy="7781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Expected duration =&gt; 4 years of production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Start Time =&gt; January 2025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End Time =&gt; January 2029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R&amp;D Time =&gt; 5 Months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Prototyping Time =&gt;3 Months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Budget =&gt; 1,00,00,000 INR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Expected CAGR =&gt; 18%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Number of People =&gt; 30 Engineers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Assembly Line = 1 new line for Belt Drive Integration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Production Rate = 80,000 units/month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Variance = 1%</a:t>
            </a:r>
          </a:p>
        </p:txBody>
      </p:sp>
      <p:grpSp>
        <p:nvGrpSpPr>
          <p:cNvPr name="Group 14" id="14"/>
          <p:cNvGrpSpPr/>
          <p:nvPr/>
        </p:nvGrpSpPr>
        <p:grpSpPr>
          <a:xfrm rot="-2700000">
            <a:off x="15794059" y="1705388"/>
            <a:ext cx="7311236" cy="7109101"/>
            <a:chOff x="0" y="0"/>
            <a:chExt cx="1925593" cy="18723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25593" cy="1872356"/>
            </a:xfrm>
            <a:custGeom>
              <a:avLst/>
              <a:gdLst/>
              <a:ahLst/>
              <a:cxnLst/>
              <a:rect r="r" b="b" t="t" l="l"/>
              <a:pathLst>
                <a:path h="1872356" w="1925593">
                  <a:moveTo>
                    <a:pt x="0" y="0"/>
                  </a:moveTo>
                  <a:lnTo>
                    <a:pt x="1925593" y="0"/>
                  </a:lnTo>
                  <a:lnTo>
                    <a:pt x="1925593" y="1872356"/>
                  </a:lnTo>
                  <a:lnTo>
                    <a:pt x="0" y="18723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1925593" cy="1853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Project Expectations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Freeform 11" id="11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Motor Parameters for Mid-Drive Systems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5235156"/>
            <a:ext cx="82123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Motor is mounted inside the chassis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1881954"/>
            <a:ext cx="1347058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Ease of implementation on modular platforms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0912" y="3196555"/>
            <a:ext cx="82123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Motor is mounted inside the chassis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91782" y="5982898"/>
            <a:ext cx="5883052" cy="3467118"/>
          </a:xfrm>
          <a:custGeom>
            <a:avLst/>
            <a:gdLst/>
            <a:ahLst/>
            <a:cxnLst/>
            <a:rect r="r" b="b" t="t" l="l"/>
            <a:pathLst>
              <a:path h="3467118" w="5883052">
                <a:moveTo>
                  <a:pt x="0" y="0"/>
                </a:moveTo>
                <a:lnTo>
                  <a:pt x="5883052" y="0"/>
                </a:lnTo>
                <a:lnTo>
                  <a:pt x="5883052" y="3467118"/>
                </a:lnTo>
                <a:lnTo>
                  <a:pt x="0" y="3467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36" t="-12921" r="-8548" b="-248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51744" y="886433"/>
            <a:ext cx="6736256" cy="4981242"/>
          </a:xfrm>
          <a:custGeom>
            <a:avLst/>
            <a:gdLst/>
            <a:ahLst/>
            <a:cxnLst/>
            <a:rect r="r" b="b" t="t" l="l"/>
            <a:pathLst>
              <a:path h="4981242" w="6736256">
                <a:moveTo>
                  <a:pt x="0" y="0"/>
                </a:moveTo>
                <a:lnTo>
                  <a:pt x="6736256" y="0"/>
                </a:lnTo>
                <a:lnTo>
                  <a:pt x="6736256" y="4981242"/>
                </a:lnTo>
                <a:lnTo>
                  <a:pt x="0" y="4981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09" t="0" r="-5536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48V vs 96V for EV 2W?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4910016" y="2555927"/>
            <a:ext cx="6641728" cy="5175147"/>
          </a:xfrm>
          <a:custGeom>
            <a:avLst/>
            <a:gdLst/>
            <a:ahLst/>
            <a:cxnLst/>
            <a:rect r="r" b="b" t="t" l="l"/>
            <a:pathLst>
              <a:path h="5175147" w="6641728">
                <a:moveTo>
                  <a:pt x="0" y="0"/>
                </a:moveTo>
                <a:lnTo>
                  <a:pt x="6641728" y="0"/>
                </a:lnTo>
                <a:lnTo>
                  <a:pt x="6641728" y="5175146"/>
                </a:lnTo>
                <a:lnTo>
                  <a:pt x="0" y="5175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891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4351" y="1462362"/>
            <a:ext cx="5091147" cy="3261036"/>
          </a:xfrm>
          <a:custGeom>
            <a:avLst/>
            <a:gdLst/>
            <a:ahLst/>
            <a:cxnLst/>
            <a:rect r="r" b="b" t="t" l="l"/>
            <a:pathLst>
              <a:path h="3261036" w="5091147">
                <a:moveTo>
                  <a:pt x="0" y="0"/>
                </a:moveTo>
                <a:lnTo>
                  <a:pt x="5091147" y="0"/>
                </a:lnTo>
                <a:lnTo>
                  <a:pt x="5091147" y="3261037"/>
                </a:lnTo>
                <a:lnTo>
                  <a:pt x="0" y="3261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1" t="0" r="-991" b="-6785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10912" y="5265636"/>
            <a:ext cx="4699104" cy="3524328"/>
          </a:xfrm>
          <a:custGeom>
            <a:avLst/>
            <a:gdLst/>
            <a:ahLst/>
            <a:cxnLst/>
            <a:rect r="r" b="b" t="t" l="l"/>
            <a:pathLst>
              <a:path h="3524328" w="4699104">
                <a:moveTo>
                  <a:pt x="0" y="0"/>
                </a:moveTo>
                <a:lnTo>
                  <a:pt x="4699104" y="0"/>
                </a:lnTo>
                <a:lnTo>
                  <a:pt x="4699104" y="3524329"/>
                </a:lnTo>
                <a:lnTo>
                  <a:pt x="0" y="35243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229495" y="8964947"/>
            <a:ext cx="5952302" cy="396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Thermal Analysis of E-PWT Components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4747347"/>
            <a:ext cx="3804501" cy="396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Unequal Heat Dissipation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67140" y="2159774"/>
            <a:ext cx="2753721" cy="396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High Current Draw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22350" y="7759648"/>
            <a:ext cx="2566295" cy="396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Loss of efficiency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28902" y="2719636"/>
            <a:ext cx="7058991" cy="4370856"/>
          </a:xfrm>
          <a:custGeom>
            <a:avLst/>
            <a:gdLst/>
            <a:ahLst/>
            <a:cxnLst/>
            <a:rect r="r" b="b" t="t" l="l"/>
            <a:pathLst>
              <a:path h="4370856" w="7058991">
                <a:moveTo>
                  <a:pt x="0" y="0"/>
                </a:moveTo>
                <a:lnTo>
                  <a:pt x="7058991" y="0"/>
                </a:lnTo>
                <a:lnTo>
                  <a:pt x="7058991" y="4370857"/>
                </a:lnTo>
                <a:lnTo>
                  <a:pt x="0" y="4370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338" r="0" b="-481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13296" y="7452506"/>
            <a:ext cx="2519645" cy="950030"/>
          </a:xfrm>
          <a:custGeom>
            <a:avLst/>
            <a:gdLst/>
            <a:ahLst/>
            <a:cxnLst/>
            <a:rect r="r" b="b" t="t" l="l"/>
            <a:pathLst>
              <a:path h="950030" w="2519645">
                <a:moveTo>
                  <a:pt x="0" y="0"/>
                </a:moveTo>
                <a:lnTo>
                  <a:pt x="2519646" y="0"/>
                </a:lnTo>
                <a:lnTo>
                  <a:pt x="2519646" y="950031"/>
                </a:lnTo>
                <a:lnTo>
                  <a:pt x="0" y="950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0107" y="2108398"/>
            <a:ext cx="10262579" cy="5344108"/>
          </a:xfrm>
          <a:custGeom>
            <a:avLst/>
            <a:gdLst/>
            <a:ahLst/>
            <a:cxnLst/>
            <a:rect r="r" b="b" t="t" l="l"/>
            <a:pathLst>
              <a:path h="5344108" w="10262579">
                <a:moveTo>
                  <a:pt x="0" y="0"/>
                </a:moveTo>
                <a:lnTo>
                  <a:pt x="10262579" y="0"/>
                </a:lnTo>
                <a:lnTo>
                  <a:pt x="10262579" y="5344108"/>
                </a:lnTo>
                <a:lnTo>
                  <a:pt x="0" y="5344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48V vs 96V for EV 2W?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37272" y="1028700"/>
            <a:ext cx="10164071" cy="2659436"/>
          </a:xfrm>
          <a:custGeom>
            <a:avLst/>
            <a:gdLst/>
            <a:ahLst/>
            <a:cxnLst/>
            <a:rect r="r" b="b" t="t" l="l"/>
            <a:pathLst>
              <a:path h="2659436" w="10164071">
                <a:moveTo>
                  <a:pt x="0" y="0"/>
                </a:moveTo>
                <a:lnTo>
                  <a:pt x="10164071" y="0"/>
                </a:lnTo>
                <a:lnTo>
                  <a:pt x="10164071" y="2659436"/>
                </a:lnTo>
                <a:lnTo>
                  <a:pt x="0" y="2659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3224" r="0" b="-8164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490068" y="3918745"/>
            <a:ext cx="9058479" cy="5339555"/>
          </a:xfrm>
          <a:custGeom>
            <a:avLst/>
            <a:gdLst/>
            <a:ahLst/>
            <a:cxnLst/>
            <a:rect r="r" b="b" t="t" l="l"/>
            <a:pathLst>
              <a:path h="5339555" w="9058479">
                <a:moveTo>
                  <a:pt x="0" y="0"/>
                </a:moveTo>
                <a:lnTo>
                  <a:pt x="9058479" y="0"/>
                </a:lnTo>
                <a:lnTo>
                  <a:pt x="9058479" y="5339555"/>
                </a:lnTo>
                <a:lnTo>
                  <a:pt x="0" y="5339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24768" t="18329" r="24547" b="5578"/>
          <a:stretch>
            <a:fillRect/>
          </a:stretch>
        </p:blipFill>
        <p:spPr>
          <a:xfrm flipH="false" flipV="false" rot="0">
            <a:off x="0" y="5967463"/>
            <a:ext cx="3949485" cy="3290837"/>
          </a:xfrm>
          <a:prstGeom prst="rect">
            <a:avLst/>
          </a:prstGeom>
        </p:spPr>
      </p:pic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1521" t="0" r="21317" b="1767"/>
          <a:stretch>
            <a:fillRect/>
          </a:stretch>
        </p:blipFill>
        <p:spPr>
          <a:xfrm flipH="false" flipV="false" rot="0">
            <a:off x="14351318" y="5697514"/>
            <a:ext cx="3772294" cy="3830736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14161046" y="1776947"/>
            <a:ext cx="3772294" cy="3366553"/>
          </a:xfrm>
          <a:custGeom>
            <a:avLst/>
            <a:gdLst/>
            <a:ahLst/>
            <a:cxnLst/>
            <a:rect r="r" b="b" t="t" l="l"/>
            <a:pathLst>
              <a:path h="3366553" w="3772294">
                <a:moveTo>
                  <a:pt x="0" y="0"/>
                </a:moveTo>
                <a:lnTo>
                  <a:pt x="3772294" y="0"/>
                </a:lnTo>
                <a:lnTo>
                  <a:pt x="3772294" y="3366553"/>
                </a:lnTo>
                <a:lnTo>
                  <a:pt x="0" y="33665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4351" y="1776947"/>
            <a:ext cx="3270366" cy="3366553"/>
          </a:xfrm>
          <a:custGeom>
            <a:avLst/>
            <a:gdLst/>
            <a:ahLst/>
            <a:cxnLst/>
            <a:rect r="r" b="b" t="t" l="l"/>
            <a:pathLst>
              <a:path h="3366553" w="3270366">
                <a:moveTo>
                  <a:pt x="0" y="0"/>
                </a:moveTo>
                <a:lnTo>
                  <a:pt x="3270366" y="0"/>
                </a:lnTo>
                <a:lnTo>
                  <a:pt x="3270366" y="3366553"/>
                </a:lnTo>
                <a:lnTo>
                  <a:pt x="0" y="33665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Axial Flux PMSM vs Radial Flux PMSM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93532" y="5513480"/>
            <a:ext cx="4487052" cy="3975423"/>
          </a:xfrm>
          <a:custGeom>
            <a:avLst/>
            <a:gdLst/>
            <a:ahLst/>
            <a:cxnLst/>
            <a:rect r="r" b="b" t="t" l="l"/>
            <a:pathLst>
              <a:path h="3975423" w="4487052">
                <a:moveTo>
                  <a:pt x="0" y="0"/>
                </a:moveTo>
                <a:lnTo>
                  <a:pt x="4487052" y="0"/>
                </a:lnTo>
                <a:lnTo>
                  <a:pt x="4487052" y="3975423"/>
                </a:lnTo>
                <a:lnTo>
                  <a:pt x="0" y="39754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577" t="-11955" r="-8066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95780" y="5159272"/>
            <a:ext cx="7744562" cy="4222633"/>
          </a:xfrm>
          <a:custGeom>
            <a:avLst/>
            <a:gdLst/>
            <a:ahLst/>
            <a:cxnLst/>
            <a:rect r="r" b="b" t="t" l="l"/>
            <a:pathLst>
              <a:path h="4222633" w="7744562">
                <a:moveTo>
                  <a:pt x="0" y="0"/>
                </a:moveTo>
                <a:lnTo>
                  <a:pt x="7744563" y="0"/>
                </a:lnTo>
                <a:lnTo>
                  <a:pt x="7744563" y="4222633"/>
                </a:lnTo>
                <a:lnTo>
                  <a:pt x="0" y="4222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31" t="-15898" r="-12209" b="-587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Currently used Axial Flux Machines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591258" y="1304239"/>
            <a:ext cx="7339488" cy="1855429"/>
            <a:chOff x="0" y="0"/>
            <a:chExt cx="9785984" cy="247390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7557737" cy="1036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74"/>
                </a:lnSpc>
              </a:pPr>
              <a:r>
                <a:rPr lang="en-US" sz="226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Tork Motors uses a 3-in-1 with Axial Flux Motor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110775"/>
              <a:ext cx="9785984" cy="136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50"/>
                </a:lnSpc>
              </a:pPr>
              <a:r>
                <a:rPr lang="en-US" sz="196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-&gt; Power = 9kW @48V</a:t>
              </a:r>
            </a:p>
            <a:p>
              <a:pPr algn="l">
                <a:lnSpc>
                  <a:spcPts val="2750"/>
                </a:lnSpc>
              </a:pPr>
              <a:r>
                <a:rPr lang="en-US" sz="196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-&gt; Range = 120kms</a:t>
              </a:r>
            </a:p>
            <a:p>
              <a:pPr algn="l">
                <a:lnSpc>
                  <a:spcPts val="2750"/>
                </a:lnSpc>
              </a:pPr>
              <a:r>
                <a:rPr lang="en-US" sz="196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-&gt; Total Weight = 140kg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591258" y="3407387"/>
            <a:ext cx="7339488" cy="1858376"/>
            <a:chOff x="0" y="0"/>
            <a:chExt cx="9785984" cy="247783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38100"/>
              <a:ext cx="7622179" cy="1036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74"/>
                </a:lnSpc>
              </a:pPr>
              <a:r>
                <a:rPr lang="en-US" sz="226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Ultraviolette F77 and F99 uses Axial Flux High Power Performance Motor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114703"/>
              <a:ext cx="9785984" cy="136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50"/>
                </a:lnSpc>
              </a:pPr>
              <a:r>
                <a:rPr lang="en-US" sz="196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-&gt; Power = 30kW @60V</a:t>
              </a:r>
            </a:p>
            <a:p>
              <a:pPr algn="l">
                <a:lnSpc>
                  <a:spcPts val="2750"/>
                </a:lnSpc>
              </a:pPr>
              <a:r>
                <a:rPr lang="en-US" sz="196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-&gt; Range = 307kms</a:t>
              </a:r>
            </a:p>
            <a:p>
              <a:pPr algn="l">
                <a:lnSpc>
                  <a:spcPts val="2750"/>
                </a:lnSpc>
              </a:pPr>
              <a:r>
                <a:rPr lang="en-US" sz="196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-&gt; Total Weight = 207kg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3334679" y="1429881"/>
            <a:ext cx="13506778" cy="3459575"/>
            <a:chOff x="0" y="0"/>
            <a:chExt cx="18009037" cy="461276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5005662" y="587874"/>
              <a:ext cx="4660149" cy="51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Low RPM &amp; High Torque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5005662" y="1374560"/>
              <a:ext cx="3968461" cy="51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Low Cogging Torque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5005662" y="2228482"/>
              <a:ext cx="3829569" cy="51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High Power Density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5005662" y="3048786"/>
              <a:ext cx="5089640" cy="51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High Cooling Surface Area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5005662" y="3874625"/>
              <a:ext cx="4203642" cy="51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Lower Material Usage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0879189" y="587874"/>
              <a:ext cx="6751146" cy="51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Slower &amp; Expensive Manufacturing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0879189" y="1408178"/>
              <a:ext cx="4796270" cy="51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Not matured enough yet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0879189" y="2228482"/>
              <a:ext cx="3231573" cy="51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Lower efficiency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0879189" y="3048786"/>
              <a:ext cx="4891001" cy="51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Higher Noise and Ripples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0879189" y="3874625"/>
              <a:ext cx="4891001" cy="51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Higher Noise and Ripples</a:t>
              </a:r>
            </a:p>
          </p:txBody>
        </p:sp>
        <p:sp>
          <p:nvSpPr>
            <p:cNvPr name="AutoShape 33" id="33"/>
            <p:cNvSpPr/>
            <p:nvPr/>
          </p:nvSpPr>
          <p:spPr>
            <a:xfrm flipV="true">
              <a:off x="4319897" y="559456"/>
              <a:ext cx="13663741" cy="15718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>
              <a:off x="72" y="4536567"/>
              <a:ext cx="17983565" cy="508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V="true">
              <a:off x="10494078" y="0"/>
              <a:ext cx="0" cy="458736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H="true" flipV="true">
              <a:off x="17958237" y="79028"/>
              <a:ext cx="25400" cy="450833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>
              <a:off x="4192743" y="37910"/>
              <a:ext cx="13790894" cy="718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8" id="38"/>
            <p:cNvSpPr txBox="true"/>
            <p:nvPr/>
          </p:nvSpPr>
          <p:spPr>
            <a:xfrm rot="0">
              <a:off x="6511564" y="-19240"/>
              <a:ext cx="1191837" cy="578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PROS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3599874" y="21878"/>
              <a:ext cx="1257646" cy="578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CONS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Feasibility of Axial Flux Motor for EV 2W?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2975686" y="2125789"/>
            <a:ext cx="24239372" cy="6035421"/>
            <a:chOff x="0" y="0"/>
            <a:chExt cx="32319163" cy="804722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24706401" y="2820703"/>
              <a:ext cx="3217198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AXIAL FLUX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4480138" y="5904960"/>
              <a:ext cx="3669723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RADIAL FLUX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5465246" y="2020453"/>
              <a:ext cx="45806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5460484" y="3620653"/>
              <a:ext cx="467591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5451478" y="5220853"/>
              <a:ext cx="48560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370998" y="6821053"/>
              <a:ext cx="616295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4.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0805302" y="2020453"/>
              <a:ext cx="11112224" cy="5552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Tork Kratos R</a:t>
              </a:r>
            </a:p>
            <a:p>
              <a:pPr algn="l">
                <a:lnSpc>
                  <a:spcPts val="4759"/>
                </a:lnSpc>
              </a:pPr>
            </a:p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Ultraviolette F77</a:t>
              </a:r>
            </a:p>
            <a:p>
              <a:pPr algn="l">
                <a:lnSpc>
                  <a:spcPts val="4759"/>
                </a:lnSpc>
              </a:pPr>
            </a:p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Revolt rv400</a:t>
              </a:r>
            </a:p>
            <a:p>
              <a:pPr algn="l">
                <a:lnSpc>
                  <a:spcPts val="4759"/>
                </a:lnSpc>
              </a:pPr>
            </a:p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Matter Aera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8328917" y="2020453"/>
              <a:ext cx="3331845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0.064kW/kg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8392821" y="3620653"/>
              <a:ext cx="3204037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0.145kW/kg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8361128" y="5220006"/>
              <a:ext cx="3299633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0.026kW/kg</a:t>
              </a:r>
            </a:p>
          </p:txBody>
        </p:sp>
        <p:grpSp>
          <p:nvGrpSpPr>
            <p:cNvPr name="Group 25" id="25"/>
            <p:cNvGrpSpPr/>
            <p:nvPr/>
          </p:nvGrpSpPr>
          <p:grpSpPr>
            <a:xfrm rot="0">
              <a:off x="0" y="1404964"/>
              <a:ext cx="31915499" cy="3444818"/>
              <a:chOff x="0" y="0"/>
              <a:chExt cx="6304296" cy="68045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304296" cy="680458"/>
              </a:xfrm>
              <a:custGeom>
                <a:avLst/>
                <a:gdLst/>
                <a:ahLst/>
                <a:cxnLst/>
                <a:rect r="r" b="b" t="t" l="l"/>
                <a:pathLst>
                  <a:path h="680458" w="6304296">
                    <a:moveTo>
                      <a:pt x="16495" y="0"/>
                    </a:moveTo>
                    <a:lnTo>
                      <a:pt x="6287801" y="0"/>
                    </a:lnTo>
                    <a:cubicBezTo>
                      <a:pt x="6292176" y="0"/>
                      <a:pt x="6296371" y="1738"/>
                      <a:pt x="6299465" y="4831"/>
                    </a:cubicBezTo>
                    <a:cubicBezTo>
                      <a:pt x="6302558" y="7925"/>
                      <a:pt x="6304296" y="12120"/>
                      <a:pt x="6304296" y="16495"/>
                    </a:cubicBezTo>
                    <a:lnTo>
                      <a:pt x="6304296" y="663963"/>
                    </a:lnTo>
                    <a:cubicBezTo>
                      <a:pt x="6304296" y="668337"/>
                      <a:pt x="6302558" y="672533"/>
                      <a:pt x="6299465" y="675626"/>
                    </a:cubicBezTo>
                    <a:cubicBezTo>
                      <a:pt x="6296371" y="678720"/>
                      <a:pt x="6292176" y="680458"/>
                      <a:pt x="6287801" y="680458"/>
                    </a:cubicBezTo>
                    <a:lnTo>
                      <a:pt x="16495" y="680458"/>
                    </a:lnTo>
                    <a:cubicBezTo>
                      <a:pt x="12120" y="680458"/>
                      <a:pt x="7925" y="678720"/>
                      <a:pt x="4831" y="675626"/>
                    </a:cubicBezTo>
                    <a:cubicBezTo>
                      <a:pt x="1738" y="672533"/>
                      <a:pt x="0" y="668337"/>
                      <a:pt x="0" y="663963"/>
                    </a:cubicBezTo>
                    <a:lnTo>
                      <a:pt x="0" y="16495"/>
                    </a:lnTo>
                    <a:cubicBezTo>
                      <a:pt x="0" y="12120"/>
                      <a:pt x="1738" y="7925"/>
                      <a:pt x="4831" y="4831"/>
                    </a:cubicBezTo>
                    <a:cubicBezTo>
                      <a:pt x="7925" y="1738"/>
                      <a:pt x="12120" y="0"/>
                      <a:pt x="16495" y="0"/>
                    </a:cubicBezTo>
                    <a:close/>
                  </a:path>
                </a:pathLst>
              </a:custGeom>
              <a:solidFill>
                <a:srgbClr val="1F497D">
                  <a:alpha val="45882"/>
                </a:srgbClr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28575"/>
                <a:ext cx="6304296" cy="6518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1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1471712" y="275267"/>
              <a:ext cx="9779403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Power to Weight Ratio Comparison</a:t>
              </a:r>
            </a:p>
          </p:txBody>
        </p:sp>
        <p:sp>
          <p:nvSpPr>
            <p:cNvPr name="AutoShape 29" id="29"/>
            <p:cNvSpPr/>
            <p:nvPr/>
          </p:nvSpPr>
          <p:spPr>
            <a:xfrm>
              <a:off x="2489962" y="1404964"/>
              <a:ext cx="28703588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>
              <a:off x="2489962" y="8021828"/>
              <a:ext cx="28703588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2489962" y="25400"/>
              <a:ext cx="28703588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TextBox 32" id="32"/>
            <p:cNvSpPr txBox="true"/>
            <p:nvPr/>
          </p:nvSpPr>
          <p:spPr>
            <a:xfrm rot="0">
              <a:off x="18182923" y="6819360"/>
              <a:ext cx="3734603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0.0621kW/kg</a:t>
              </a:r>
            </a:p>
          </p:txBody>
        </p:sp>
        <p:grpSp>
          <p:nvGrpSpPr>
            <p:cNvPr name="Group 33" id="33"/>
            <p:cNvGrpSpPr/>
            <p:nvPr/>
          </p:nvGrpSpPr>
          <p:grpSpPr>
            <a:xfrm rot="0">
              <a:off x="403664" y="4829905"/>
              <a:ext cx="31915499" cy="3191924"/>
              <a:chOff x="0" y="0"/>
              <a:chExt cx="6304296" cy="630503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304296" cy="630503"/>
              </a:xfrm>
              <a:custGeom>
                <a:avLst/>
                <a:gdLst/>
                <a:ahLst/>
                <a:cxnLst/>
                <a:rect r="r" b="b" t="t" l="l"/>
                <a:pathLst>
                  <a:path h="630503" w="6304296">
                    <a:moveTo>
                      <a:pt x="16495" y="0"/>
                    </a:moveTo>
                    <a:lnTo>
                      <a:pt x="6287801" y="0"/>
                    </a:lnTo>
                    <a:cubicBezTo>
                      <a:pt x="6292176" y="0"/>
                      <a:pt x="6296371" y="1738"/>
                      <a:pt x="6299465" y="4831"/>
                    </a:cubicBezTo>
                    <a:cubicBezTo>
                      <a:pt x="6302558" y="7925"/>
                      <a:pt x="6304296" y="12120"/>
                      <a:pt x="6304296" y="16495"/>
                    </a:cubicBezTo>
                    <a:lnTo>
                      <a:pt x="6304296" y="614008"/>
                    </a:lnTo>
                    <a:cubicBezTo>
                      <a:pt x="6304296" y="618383"/>
                      <a:pt x="6302558" y="622579"/>
                      <a:pt x="6299465" y="625672"/>
                    </a:cubicBezTo>
                    <a:cubicBezTo>
                      <a:pt x="6296371" y="628766"/>
                      <a:pt x="6292176" y="630503"/>
                      <a:pt x="6287801" y="630503"/>
                    </a:cubicBezTo>
                    <a:lnTo>
                      <a:pt x="16495" y="630503"/>
                    </a:lnTo>
                    <a:cubicBezTo>
                      <a:pt x="12120" y="630503"/>
                      <a:pt x="7925" y="628766"/>
                      <a:pt x="4831" y="625672"/>
                    </a:cubicBezTo>
                    <a:cubicBezTo>
                      <a:pt x="1738" y="622579"/>
                      <a:pt x="0" y="618383"/>
                      <a:pt x="0" y="614008"/>
                    </a:cubicBezTo>
                    <a:lnTo>
                      <a:pt x="0" y="16495"/>
                    </a:lnTo>
                    <a:cubicBezTo>
                      <a:pt x="0" y="12120"/>
                      <a:pt x="1738" y="7925"/>
                      <a:pt x="4831" y="4831"/>
                    </a:cubicBezTo>
                    <a:cubicBezTo>
                      <a:pt x="7925" y="1738"/>
                      <a:pt x="12120" y="0"/>
                      <a:pt x="16495" y="0"/>
                    </a:cubicBezTo>
                    <a:close/>
                  </a:path>
                </a:pathLst>
              </a:custGeom>
              <a:solidFill>
                <a:srgbClr val="ABC0E4">
                  <a:alpha val="45882"/>
                </a:srgbClr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28575"/>
                <a:ext cx="6304296" cy="6019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1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1843538"/>
            <a:ext cx="20506406" cy="5612349"/>
            <a:chOff x="0" y="0"/>
            <a:chExt cx="27341875" cy="74831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40054" y="588612"/>
              <a:ext cx="10587604" cy="6336019"/>
            </a:xfrm>
            <a:custGeom>
              <a:avLst/>
              <a:gdLst/>
              <a:ahLst/>
              <a:cxnLst/>
              <a:rect r="r" b="b" t="t" l="l"/>
              <a:pathLst>
                <a:path h="6336019" w="10587604">
                  <a:moveTo>
                    <a:pt x="0" y="0"/>
                  </a:moveTo>
                  <a:lnTo>
                    <a:pt x="10587604" y="0"/>
                  </a:lnTo>
                  <a:lnTo>
                    <a:pt x="10587604" y="6336019"/>
                  </a:lnTo>
                  <a:lnTo>
                    <a:pt x="0" y="6336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445169" y="588612"/>
              <a:ext cx="11787943" cy="6336019"/>
            </a:xfrm>
            <a:custGeom>
              <a:avLst/>
              <a:gdLst/>
              <a:ahLst/>
              <a:cxnLst/>
              <a:rect r="r" b="b" t="t" l="l"/>
              <a:pathLst>
                <a:path h="6336019" w="11787943">
                  <a:moveTo>
                    <a:pt x="0" y="0"/>
                  </a:moveTo>
                  <a:lnTo>
                    <a:pt x="11787943" y="0"/>
                  </a:lnTo>
                  <a:lnTo>
                    <a:pt x="11787943" y="6336019"/>
                  </a:lnTo>
                  <a:lnTo>
                    <a:pt x="0" y="6336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AutoShape 13" id="13"/>
            <p:cNvSpPr/>
            <p:nvPr/>
          </p:nvSpPr>
          <p:spPr>
            <a:xfrm flipH="true" flipV="true">
              <a:off x="11792394" y="0"/>
              <a:ext cx="0" cy="748313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4" id="14"/>
            <p:cNvGrpSpPr/>
            <p:nvPr/>
          </p:nvGrpSpPr>
          <p:grpSpPr>
            <a:xfrm rot="0">
              <a:off x="0" y="0"/>
              <a:ext cx="27341875" cy="7483132"/>
              <a:chOff x="0" y="0"/>
              <a:chExt cx="5400864" cy="147815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5400864" cy="1478150"/>
              </a:xfrm>
              <a:custGeom>
                <a:avLst/>
                <a:gdLst/>
                <a:ahLst/>
                <a:cxnLst/>
                <a:rect r="r" b="b" t="t" l="l"/>
                <a:pathLst>
                  <a:path h="1478150" w="5400864">
                    <a:moveTo>
                      <a:pt x="0" y="0"/>
                    </a:moveTo>
                    <a:lnTo>
                      <a:pt x="5400864" y="0"/>
                    </a:lnTo>
                    <a:lnTo>
                      <a:pt x="5400864" y="1478150"/>
                    </a:lnTo>
                    <a:lnTo>
                      <a:pt x="0" y="1478150"/>
                    </a:lnTo>
                    <a:close/>
                  </a:path>
                </a:pathLst>
              </a:custGeom>
              <a:solidFill>
                <a:srgbClr val="787FF6">
                  <a:alpha val="15686"/>
                </a:srgbClr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19050"/>
                <a:ext cx="5400864" cy="14591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8"/>
                  </a:lnSpc>
                </a:pPr>
              </a:p>
            </p:txBody>
          </p:sp>
        </p:grpSp>
      </p:grpSp>
      <p:sp>
        <p:nvSpPr>
          <p:cNvPr name="TextBox 17" id="17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Cost Analysis of Inverters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086494" y="8139723"/>
            <a:ext cx="14115012" cy="848360"/>
            <a:chOff x="0" y="0"/>
            <a:chExt cx="18820017" cy="1131147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57150"/>
              <a:ext cx="5840903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Diode Clamped Multi-Level Inverter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6877861" y="-57150"/>
              <a:ext cx="5976331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Flying Capacitor Multi-Level Inverter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3895592" y="-57150"/>
              <a:ext cx="4924425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Cascaded Multi-Level Inverter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3" id="3" descr="Diagram  Description automatically generated"/>
          <p:cNvSpPr/>
          <p:nvPr/>
        </p:nvSpPr>
        <p:spPr>
          <a:xfrm flipH="false" flipV="false" rot="0">
            <a:off x="-19050" y="0"/>
            <a:ext cx="18337814" cy="10287000"/>
          </a:xfrm>
          <a:custGeom>
            <a:avLst/>
            <a:gdLst/>
            <a:ahLst/>
            <a:cxnLst/>
            <a:rect r="r" b="b" t="t" l="l"/>
            <a:pathLst>
              <a:path h="10287000" w="18337814">
                <a:moveTo>
                  <a:pt x="0" y="0"/>
                </a:moveTo>
                <a:lnTo>
                  <a:pt x="18337814" y="0"/>
                </a:lnTo>
                <a:lnTo>
                  <a:pt x="183378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75" t="-3125" r="-3806" b="-234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56862" y="9828831"/>
            <a:ext cx="8004852" cy="472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1F497D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TACO Prestolite Electric Pvt Ltd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44594" y="9680668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Freeform 7" id="7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" y="3627629"/>
            <a:ext cx="18105120" cy="1811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6"/>
              </a:lnSpc>
            </a:pPr>
            <a:r>
              <a:rPr lang="en-US" sz="7200">
                <a:solidFill>
                  <a:srgbClr val="000000"/>
                </a:solidFill>
                <a:latin typeface="Gilroy Bold"/>
                <a:ea typeface="Gilroy Bold"/>
                <a:cs typeface="Gilroy Bold"/>
                <a:sym typeface="Gilroy 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29582" y="9766584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6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71451" y="448310"/>
            <a:ext cx="23450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References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7637" y="2441622"/>
            <a:ext cx="9047940" cy="5403757"/>
            <a:chOff x="0" y="0"/>
            <a:chExt cx="2382997" cy="14232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2997" cy="1423212"/>
            </a:xfrm>
            <a:custGeom>
              <a:avLst/>
              <a:gdLst/>
              <a:ahLst/>
              <a:cxnLst/>
              <a:rect r="r" b="b" t="t" l="l"/>
              <a:pathLst>
                <a:path h="1423212" w="2382997">
                  <a:moveTo>
                    <a:pt x="0" y="0"/>
                  </a:moveTo>
                  <a:lnTo>
                    <a:pt x="2382997" y="0"/>
                  </a:lnTo>
                  <a:lnTo>
                    <a:pt x="2382997" y="1423212"/>
                  </a:lnTo>
                  <a:lnTo>
                    <a:pt x="0" y="1423212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2382997" cy="1404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10912" y="2557423"/>
            <a:ext cx="8861390" cy="5172153"/>
          </a:xfrm>
          <a:custGeom>
            <a:avLst/>
            <a:gdLst/>
            <a:ahLst/>
            <a:cxnLst/>
            <a:rect r="r" b="b" t="t" l="l"/>
            <a:pathLst>
              <a:path h="5172153" w="8861390">
                <a:moveTo>
                  <a:pt x="0" y="0"/>
                </a:moveTo>
                <a:lnTo>
                  <a:pt x="8861390" y="0"/>
                </a:lnTo>
                <a:lnTo>
                  <a:pt x="8861390" y="5172154"/>
                </a:lnTo>
                <a:lnTo>
                  <a:pt x="0" y="5172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24" t="-4477" r="-2613" b="-4477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346848" y="2441622"/>
            <a:ext cx="8827986" cy="5403757"/>
            <a:chOff x="0" y="0"/>
            <a:chExt cx="2325066" cy="14232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25066" cy="1423212"/>
            </a:xfrm>
            <a:custGeom>
              <a:avLst/>
              <a:gdLst/>
              <a:ahLst/>
              <a:cxnLst/>
              <a:rect r="r" b="b" t="t" l="l"/>
              <a:pathLst>
                <a:path h="1423212" w="2325066">
                  <a:moveTo>
                    <a:pt x="0" y="0"/>
                  </a:moveTo>
                  <a:lnTo>
                    <a:pt x="2325066" y="0"/>
                  </a:lnTo>
                  <a:lnTo>
                    <a:pt x="2325066" y="1423212"/>
                  </a:lnTo>
                  <a:lnTo>
                    <a:pt x="0" y="1423212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2325066" cy="1404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471818" y="2557423"/>
            <a:ext cx="8604998" cy="5172153"/>
          </a:xfrm>
          <a:custGeom>
            <a:avLst/>
            <a:gdLst/>
            <a:ahLst/>
            <a:cxnLst/>
            <a:rect r="r" b="b" t="t" l="l"/>
            <a:pathLst>
              <a:path h="5172153" w="8604998">
                <a:moveTo>
                  <a:pt x="0" y="0"/>
                </a:moveTo>
                <a:lnTo>
                  <a:pt x="8604998" y="0"/>
                </a:lnTo>
                <a:lnTo>
                  <a:pt x="8604998" y="5172154"/>
                </a:lnTo>
                <a:lnTo>
                  <a:pt x="0" y="5172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Market 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427826" y="9797772"/>
            <a:ext cx="502920" cy="2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51800" y="2500273"/>
            <a:ext cx="968446" cy="441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 2W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96654" y="8677910"/>
            <a:ext cx="429469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smev.in"/>
              </a:rPr>
              <a:t>https://www.smev.in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27826" y="886659"/>
            <a:ext cx="5239624" cy="4354005"/>
          </a:xfrm>
          <a:custGeom>
            <a:avLst/>
            <a:gdLst/>
            <a:ahLst/>
            <a:cxnLst/>
            <a:rect r="r" b="b" t="t" l="l"/>
            <a:pathLst>
              <a:path h="4354005" w="5239624">
                <a:moveTo>
                  <a:pt x="0" y="0"/>
                </a:moveTo>
                <a:lnTo>
                  <a:pt x="5239624" y="0"/>
                </a:lnTo>
                <a:lnTo>
                  <a:pt x="5239624" y="4354005"/>
                </a:lnTo>
                <a:lnTo>
                  <a:pt x="0" y="435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168" t="0" r="-18832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08821" y="1028700"/>
            <a:ext cx="5600435" cy="8545482"/>
            <a:chOff x="0" y="0"/>
            <a:chExt cx="1475012" cy="22506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75012" cy="2250662"/>
            </a:xfrm>
            <a:custGeom>
              <a:avLst/>
              <a:gdLst/>
              <a:ahLst/>
              <a:cxnLst/>
              <a:rect r="r" b="b" t="t" l="l"/>
              <a:pathLst>
                <a:path h="2250662" w="1475012">
                  <a:moveTo>
                    <a:pt x="0" y="0"/>
                  </a:moveTo>
                  <a:lnTo>
                    <a:pt x="1475012" y="0"/>
                  </a:lnTo>
                  <a:lnTo>
                    <a:pt x="1475012" y="2250662"/>
                  </a:lnTo>
                  <a:lnTo>
                    <a:pt x="0" y="2250662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1475012" cy="22316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84243" y="5307337"/>
            <a:ext cx="5725013" cy="4216960"/>
          </a:xfrm>
          <a:custGeom>
            <a:avLst/>
            <a:gdLst/>
            <a:ahLst/>
            <a:cxnLst/>
            <a:rect r="r" b="b" t="t" l="l"/>
            <a:pathLst>
              <a:path h="4216960" w="5725013">
                <a:moveTo>
                  <a:pt x="0" y="0"/>
                </a:moveTo>
                <a:lnTo>
                  <a:pt x="5725013" y="0"/>
                </a:lnTo>
                <a:lnTo>
                  <a:pt x="5725013" y="4216960"/>
                </a:lnTo>
                <a:lnTo>
                  <a:pt x="0" y="42169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69" t="0" r="-18527" b="-118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03277" y="1105926"/>
            <a:ext cx="5411523" cy="4134738"/>
          </a:xfrm>
          <a:custGeom>
            <a:avLst/>
            <a:gdLst/>
            <a:ahLst/>
            <a:cxnLst/>
            <a:rect r="r" b="b" t="t" l="l"/>
            <a:pathLst>
              <a:path h="4134738" w="5411523">
                <a:moveTo>
                  <a:pt x="0" y="0"/>
                </a:moveTo>
                <a:lnTo>
                  <a:pt x="5411523" y="0"/>
                </a:lnTo>
                <a:lnTo>
                  <a:pt x="5411523" y="4134738"/>
                </a:lnTo>
                <a:lnTo>
                  <a:pt x="0" y="4134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89" t="0" r="-20329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955926" y="9736107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Market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127826" y="5516889"/>
            <a:ext cx="5631239" cy="4573557"/>
          </a:xfrm>
          <a:custGeom>
            <a:avLst/>
            <a:gdLst/>
            <a:ahLst/>
            <a:cxnLst/>
            <a:rect r="r" b="b" t="t" l="l"/>
            <a:pathLst>
              <a:path h="4573557" w="5631239">
                <a:moveTo>
                  <a:pt x="0" y="0"/>
                </a:moveTo>
                <a:lnTo>
                  <a:pt x="5631239" y="0"/>
                </a:lnTo>
                <a:lnTo>
                  <a:pt x="5631239" y="4573557"/>
                </a:lnTo>
                <a:lnTo>
                  <a:pt x="0" y="45735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723" t="0" r="-18313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4351" y="1787680"/>
            <a:ext cx="8629649" cy="7420974"/>
          </a:xfrm>
          <a:custGeom>
            <a:avLst/>
            <a:gdLst/>
            <a:ahLst/>
            <a:cxnLst/>
            <a:rect r="r" b="b" t="t" l="l"/>
            <a:pathLst>
              <a:path h="7420974" w="8629649">
                <a:moveTo>
                  <a:pt x="0" y="0"/>
                </a:moveTo>
                <a:lnTo>
                  <a:pt x="8629649" y="0"/>
                </a:lnTo>
                <a:lnTo>
                  <a:pt x="8629649" y="7420974"/>
                </a:lnTo>
                <a:lnTo>
                  <a:pt x="0" y="7420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1578" r="-18424" b="-184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1787680"/>
            <a:ext cx="8786746" cy="7385344"/>
          </a:xfrm>
          <a:custGeom>
            <a:avLst/>
            <a:gdLst/>
            <a:ahLst/>
            <a:cxnLst/>
            <a:rect r="r" b="b" t="t" l="l"/>
            <a:pathLst>
              <a:path h="7385344" w="8786746">
                <a:moveTo>
                  <a:pt x="0" y="0"/>
                </a:moveTo>
                <a:lnTo>
                  <a:pt x="8786746" y="0"/>
                </a:lnTo>
                <a:lnTo>
                  <a:pt x="8786746" y="7385343"/>
                </a:lnTo>
                <a:lnTo>
                  <a:pt x="0" y="7385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628" t="-1911" r="-20026" b="-187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Market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5</a:t>
            </a:r>
          </a:p>
        </p:txBody>
      </p:sp>
      <p:sp>
        <p:nvSpPr>
          <p:cNvPr name="AutoShape 16" id="16"/>
          <p:cNvSpPr/>
          <p:nvPr/>
        </p:nvSpPr>
        <p:spPr>
          <a:xfrm>
            <a:off x="9163050" y="-424685"/>
            <a:ext cx="0" cy="1113636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4351" y="1631582"/>
            <a:ext cx="7536916" cy="5139930"/>
          </a:xfrm>
          <a:custGeom>
            <a:avLst/>
            <a:gdLst/>
            <a:ahLst/>
            <a:cxnLst/>
            <a:rect r="r" b="b" t="t" l="l"/>
            <a:pathLst>
              <a:path h="5139930" w="7536916">
                <a:moveTo>
                  <a:pt x="0" y="0"/>
                </a:moveTo>
                <a:lnTo>
                  <a:pt x="7536916" y="0"/>
                </a:lnTo>
                <a:lnTo>
                  <a:pt x="7536916" y="5139929"/>
                </a:lnTo>
                <a:lnTo>
                  <a:pt x="0" y="5139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14351" y="5019605"/>
            <a:ext cx="7486644" cy="1751907"/>
            <a:chOff x="0" y="0"/>
            <a:chExt cx="1909673" cy="4468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09673" cy="446872"/>
            </a:xfrm>
            <a:custGeom>
              <a:avLst/>
              <a:gdLst/>
              <a:ahLst/>
              <a:cxnLst/>
              <a:rect r="r" b="b" t="t" l="l"/>
              <a:pathLst>
                <a:path h="446872" w="1909673">
                  <a:moveTo>
                    <a:pt x="0" y="0"/>
                  </a:moveTo>
                  <a:lnTo>
                    <a:pt x="1909673" y="0"/>
                  </a:lnTo>
                  <a:lnTo>
                    <a:pt x="1909673" y="446872"/>
                  </a:lnTo>
                  <a:lnTo>
                    <a:pt x="0" y="446872"/>
                  </a:lnTo>
                  <a:close/>
                </a:path>
              </a:pathLst>
            </a:custGeom>
            <a:solidFill>
              <a:srgbClr val="10DF05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1909673" cy="427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614031" y="1631582"/>
            <a:ext cx="7635761" cy="5139930"/>
          </a:xfrm>
          <a:custGeom>
            <a:avLst/>
            <a:gdLst/>
            <a:ahLst/>
            <a:cxnLst/>
            <a:rect r="r" b="b" t="t" l="l"/>
            <a:pathLst>
              <a:path h="5139930" w="7635761">
                <a:moveTo>
                  <a:pt x="0" y="0"/>
                </a:moveTo>
                <a:lnTo>
                  <a:pt x="7635761" y="0"/>
                </a:lnTo>
                <a:lnTo>
                  <a:pt x="7635761" y="5139929"/>
                </a:lnTo>
                <a:lnTo>
                  <a:pt x="0" y="5139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614031" y="5655236"/>
            <a:ext cx="7575977" cy="1116275"/>
            <a:chOff x="0" y="0"/>
            <a:chExt cx="1932460" cy="28473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32460" cy="284736"/>
            </a:xfrm>
            <a:custGeom>
              <a:avLst/>
              <a:gdLst/>
              <a:ahLst/>
              <a:cxnLst/>
              <a:rect r="r" b="b" t="t" l="l"/>
              <a:pathLst>
                <a:path h="284736" w="1932460">
                  <a:moveTo>
                    <a:pt x="0" y="0"/>
                  </a:moveTo>
                  <a:lnTo>
                    <a:pt x="1932460" y="0"/>
                  </a:lnTo>
                  <a:lnTo>
                    <a:pt x="1932460" y="284736"/>
                  </a:lnTo>
                  <a:lnTo>
                    <a:pt x="0" y="284736"/>
                  </a:lnTo>
                  <a:close/>
                </a:path>
              </a:pathLst>
            </a:custGeom>
            <a:solidFill>
              <a:srgbClr val="10DF05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1932460" cy="265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14351" y="2210874"/>
            <a:ext cx="7486644" cy="1165392"/>
            <a:chOff x="0" y="0"/>
            <a:chExt cx="1909673" cy="2972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09673" cy="297265"/>
            </a:xfrm>
            <a:custGeom>
              <a:avLst/>
              <a:gdLst/>
              <a:ahLst/>
              <a:cxnLst/>
              <a:rect r="r" b="b" t="t" l="l"/>
              <a:pathLst>
                <a:path h="297265" w="1909673">
                  <a:moveTo>
                    <a:pt x="0" y="0"/>
                  </a:moveTo>
                  <a:lnTo>
                    <a:pt x="1909673" y="0"/>
                  </a:lnTo>
                  <a:lnTo>
                    <a:pt x="1909673" y="297265"/>
                  </a:lnTo>
                  <a:lnTo>
                    <a:pt x="0" y="297265"/>
                  </a:lnTo>
                  <a:close/>
                </a:path>
              </a:pathLst>
            </a:custGeom>
            <a:solidFill>
              <a:srgbClr val="FF0000">
                <a:alpha val="4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9050"/>
              <a:ext cx="1909673" cy="278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658697" y="2210874"/>
            <a:ext cx="7486644" cy="1165392"/>
            <a:chOff x="0" y="0"/>
            <a:chExt cx="1909673" cy="2972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09673" cy="297265"/>
            </a:xfrm>
            <a:custGeom>
              <a:avLst/>
              <a:gdLst/>
              <a:ahLst/>
              <a:cxnLst/>
              <a:rect r="r" b="b" t="t" l="l"/>
              <a:pathLst>
                <a:path h="297265" w="1909673">
                  <a:moveTo>
                    <a:pt x="0" y="0"/>
                  </a:moveTo>
                  <a:lnTo>
                    <a:pt x="1909673" y="0"/>
                  </a:lnTo>
                  <a:lnTo>
                    <a:pt x="1909673" y="297265"/>
                  </a:lnTo>
                  <a:lnTo>
                    <a:pt x="0" y="297265"/>
                  </a:lnTo>
                  <a:close/>
                </a:path>
              </a:pathLst>
            </a:custGeom>
            <a:solidFill>
              <a:srgbClr val="FF0000">
                <a:alpha val="4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9050"/>
              <a:ext cx="1909673" cy="278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14351" y="3376266"/>
            <a:ext cx="7486644" cy="1643339"/>
            <a:chOff x="0" y="0"/>
            <a:chExt cx="1909673" cy="41917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09673" cy="419178"/>
            </a:xfrm>
            <a:custGeom>
              <a:avLst/>
              <a:gdLst/>
              <a:ahLst/>
              <a:cxnLst/>
              <a:rect r="r" b="b" t="t" l="l"/>
              <a:pathLst>
                <a:path h="419178" w="1909673">
                  <a:moveTo>
                    <a:pt x="0" y="0"/>
                  </a:moveTo>
                  <a:lnTo>
                    <a:pt x="1909673" y="0"/>
                  </a:lnTo>
                  <a:lnTo>
                    <a:pt x="1909673" y="419178"/>
                  </a:lnTo>
                  <a:lnTo>
                    <a:pt x="0" y="419178"/>
                  </a:lnTo>
                  <a:close/>
                </a:path>
              </a:pathLst>
            </a:custGeom>
            <a:solidFill>
              <a:srgbClr val="FFED00">
                <a:alpha val="4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9050"/>
              <a:ext cx="1909673" cy="400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658697" y="3376266"/>
            <a:ext cx="7531310" cy="2278971"/>
            <a:chOff x="0" y="0"/>
            <a:chExt cx="1921066" cy="58131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21066" cy="581314"/>
            </a:xfrm>
            <a:custGeom>
              <a:avLst/>
              <a:gdLst/>
              <a:ahLst/>
              <a:cxnLst/>
              <a:rect r="r" b="b" t="t" l="l"/>
              <a:pathLst>
                <a:path h="581314" w="1921066">
                  <a:moveTo>
                    <a:pt x="0" y="0"/>
                  </a:moveTo>
                  <a:lnTo>
                    <a:pt x="1921066" y="0"/>
                  </a:lnTo>
                  <a:lnTo>
                    <a:pt x="1921066" y="581314"/>
                  </a:lnTo>
                  <a:lnTo>
                    <a:pt x="0" y="581314"/>
                  </a:lnTo>
                  <a:close/>
                </a:path>
              </a:pathLst>
            </a:custGeom>
            <a:solidFill>
              <a:srgbClr val="FFED00">
                <a:alpha val="49804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9050"/>
              <a:ext cx="1921066" cy="562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726379" y="7914511"/>
            <a:ext cx="3059216" cy="506145"/>
            <a:chOff x="0" y="0"/>
            <a:chExt cx="805720" cy="13330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05720" cy="133306"/>
            </a:xfrm>
            <a:custGeom>
              <a:avLst/>
              <a:gdLst/>
              <a:ahLst/>
              <a:cxnLst/>
              <a:rect r="r" b="b" t="t" l="l"/>
              <a:pathLst>
                <a:path h="133306" w="805720">
                  <a:moveTo>
                    <a:pt x="0" y="0"/>
                  </a:moveTo>
                  <a:lnTo>
                    <a:pt x="805720" y="0"/>
                  </a:lnTo>
                  <a:lnTo>
                    <a:pt x="805720" y="133306"/>
                  </a:lnTo>
                  <a:lnTo>
                    <a:pt x="0" y="133306"/>
                  </a:lnTo>
                  <a:close/>
                </a:path>
              </a:pathLst>
            </a:custGeom>
            <a:solidFill>
              <a:srgbClr val="10DF05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9050"/>
              <a:ext cx="805720" cy="114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  <a:r>
                <a:rPr lang="en-US" sz="2100">
                  <a:solidFill>
                    <a:srgbClr val="FFFFFF"/>
                  </a:solidFill>
                  <a:latin typeface="Gilroy Bold"/>
                  <a:ea typeface="Gilroy Bold"/>
                  <a:cs typeface="Gilroy Bold"/>
                  <a:sym typeface="Gilroy Bold"/>
                </a:rPr>
                <a:t>OPTIMAL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614513" y="7914511"/>
            <a:ext cx="3059216" cy="506145"/>
            <a:chOff x="0" y="0"/>
            <a:chExt cx="805720" cy="13330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05720" cy="133306"/>
            </a:xfrm>
            <a:custGeom>
              <a:avLst/>
              <a:gdLst/>
              <a:ahLst/>
              <a:cxnLst/>
              <a:rect r="r" b="b" t="t" l="l"/>
              <a:pathLst>
                <a:path h="133306" w="805720">
                  <a:moveTo>
                    <a:pt x="0" y="0"/>
                  </a:moveTo>
                  <a:lnTo>
                    <a:pt x="805720" y="0"/>
                  </a:lnTo>
                  <a:lnTo>
                    <a:pt x="805720" y="133306"/>
                  </a:lnTo>
                  <a:lnTo>
                    <a:pt x="0" y="133306"/>
                  </a:lnTo>
                  <a:close/>
                </a:path>
              </a:pathLst>
            </a:custGeom>
            <a:solidFill>
              <a:srgbClr val="FFED00">
                <a:alpha val="85882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19050"/>
              <a:ext cx="805720" cy="114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  <a:r>
                <a:rPr lang="en-US" sz="2100">
                  <a:solidFill>
                    <a:srgbClr val="FFFFFF">
                      <a:alpha val="85882"/>
                    </a:srgbClr>
                  </a:solidFill>
                  <a:latin typeface="Gilroy Bold"/>
                  <a:ea typeface="Gilroy Bold"/>
                  <a:cs typeface="Gilroy Bold"/>
                  <a:sym typeface="Gilroy Bold"/>
                </a:rPr>
                <a:t>UNCLEAR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502405" y="7914511"/>
            <a:ext cx="3059216" cy="506145"/>
            <a:chOff x="0" y="0"/>
            <a:chExt cx="805720" cy="13330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05720" cy="133306"/>
            </a:xfrm>
            <a:custGeom>
              <a:avLst/>
              <a:gdLst/>
              <a:ahLst/>
              <a:cxnLst/>
              <a:rect r="r" b="b" t="t" l="l"/>
              <a:pathLst>
                <a:path h="133306" w="805720">
                  <a:moveTo>
                    <a:pt x="0" y="0"/>
                  </a:moveTo>
                  <a:lnTo>
                    <a:pt x="805720" y="0"/>
                  </a:lnTo>
                  <a:lnTo>
                    <a:pt x="805720" y="133306"/>
                  </a:lnTo>
                  <a:lnTo>
                    <a:pt x="0" y="13330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9050"/>
              <a:ext cx="805720" cy="114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8"/>
                </a:lnSpc>
              </a:pPr>
              <a:r>
                <a:rPr lang="en-US" sz="2100">
                  <a:solidFill>
                    <a:srgbClr val="FFFFFF"/>
                  </a:solidFill>
                  <a:latin typeface="Gilroy Bold"/>
                  <a:ea typeface="Gilroy Bold"/>
                  <a:cs typeface="Gilroy Bold"/>
                  <a:sym typeface="Gilroy Bold"/>
                </a:rPr>
                <a:t>AVOID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Powertrain Configurations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6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440265" y="8633286"/>
            <a:ext cx="9407471" cy="940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Segmentation analysis is based on sales in the previous fiscal year </a:t>
            </a:r>
            <a:r>
              <a:rPr lang="en-US" sz="270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(2023-2024)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59939" y="6571325"/>
            <a:ext cx="4740441" cy="1433983"/>
          </a:xfrm>
          <a:custGeom>
            <a:avLst/>
            <a:gdLst/>
            <a:ahLst/>
            <a:cxnLst/>
            <a:rect r="r" b="b" t="t" l="l"/>
            <a:pathLst>
              <a:path h="1433983" w="4740441">
                <a:moveTo>
                  <a:pt x="0" y="0"/>
                </a:moveTo>
                <a:lnTo>
                  <a:pt x="4740441" y="0"/>
                </a:lnTo>
                <a:lnTo>
                  <a:pt x="4740441" y="1433983"/>
                </a:lnTo>
                <a:lnTo>
                  <a:pt x="0" y="14339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148485" y="1783437"/>
            <a:ext cx="576812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Naming Strategy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 Gigafactory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-&gt;Pro, Plus, X variant names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Reasons for the success of OLA Electric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86232" y="5464597"/>
            <a:ext cx="5530171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Gimmics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-&gt;Touchscreen with games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-&gt;Highest Top Speed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-&gt;Highest Range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-&gt;Color Options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-&gt;Experience Centers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-&gt;Flash Sales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30189" y="5764634"/>
            <a:ext cx="3765146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Marketing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-&gt;Social Media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-&gt;TV Commercials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-&gt;Sponsorships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-&gt;HYPE!!!!!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7400770">
            <a:off x="2330509" y="2995070"/>
            <a:ext cx="3984124" cy="1125515"/>
          </a:xfrm>
          <a:custGeom>
            <a:avLst/>
            <a:gdLst/>
            <a:ahLst/>
            <a:cxnLst/>
            <a:rect r="r" b="b" t="t" l="l"/>
            <a:pathLst>
              <a:path h="1125515" w="3984124">
                <a:moveTo>
                  <a:pt x="0" y="0"/>
                </a:moveTo>
                <a:lnTo>
                  <a:pt x="3984124" y="0"/>
                </a:lnTo>
                <a:lnTo>
                  <a:pt x="3984124" y="1125515"/>
                </a:lnTo>
                <a:lnTo>
                  <a:pt x="0" y="11255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1568858" y="3093885"/>
            <a:ext cx="3984124" cy="1125515"/>
          </a:xfrm>
          <a:custGeom>
            <a:avLst/>
            <a:gdLst/>
            <a:ahLst/>
            <a:cxnLst/>
            <a:rect r="r" b="b" t="t" l="l"/>
            <a:pathLst>
              <a:path h="1125515" w="3984124">
                <a:moveTo>
                  <a:pt x="0" y="0"/>
                </a:moveTo>
                <a:lnTo>
                  <a:pt x="3984124" y="0"/>
                </a:lnTo>
                <a:lnTo>
                  <a:pt x="3984124" y="1125515"/>
                </a:lnTo>
                <a:lnTo>
                  <a:pt x="0" y="11255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MOTOR LAYOUT SELECTION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8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62606" y="1713615"/>
            <a:ext cx="2552354" cy="255235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0051" y="10051"/>
              <a:ext cx="792697" cy="792697"/>
            </a:xfrm>
            <a:custGeom>
              <a:avLst/>
              <a:gdLst/>
              <a:ahLst/>
              <a:cxnLst/>
              <a:rect r="r" b="b" t="t" l="l"/>
              <a:pathLst>
                <a:path h="792697" w="792697">
                  <a:moveTo>
                    <a:pt x="413508" y="7108"/>
                  </a:moveTo>
                  <a:lnTo>
                    <a:pt x="785590" y="379190"/>
                  </a:lnTo>
                  <a:cubicBezTo>
                    <a:pt x="790141" y="383741"/>
                    <a:pt x="792698" y="389913"/>
                    <a:pt x="792698" y="396349"/>
                  </a:cubicBezTo>
                  <a:cubicBezTo>
                    <a:pt x="792698" y="402785"/>
                    <a:pt x="790141" y="408957"/>
                    <a:pt x="785590" y="413508"/>
                  </a:cubicBezTo>
                  <a:lnTo>
                    <a:pt x="413508" y="785590"/>
                  </a:lnTo>
                  <a:cubicBezTo>
                    <a:pt x="408957" y="790141"/>
                    <a:pt x="402785" y="792698"/>
                    <a:pt x="396349" y="792698"/>
                  </a:cubicBezTo>
                  <a:cubicBezTo>
                    <a:pt x="389913" y="792698"/>
                    <a:pt x="383741" y="790141"/>
                    <a:pt x="379190" y="785590"/>
                  </a:cubicBezTo>
                  <a:lnTo>
                    <a:pt x="7108" y="413508"/>
                  </a:lnTo>
                  <a:cubicBezTo>
                    <a:pt x="2557" y="408957"/>
                    <a:pt x="0" y="402785"/>
                    <a:pt x="0" y="396349"/>
                  </a:cubicBezTo>
                  <a:cubicBezTo>
                    <a:pt x="0" y="389913"/>
                    <a:pt x="2557" y="383741"/>
                    <a:pt x="7108" y="379190"/>
                  </a:cubicBezTo>
                  <a:lnTo>
                    <a:pt x="379190" y="7108"/>
                  </a:lnTo>
                  <a:cubicBezTo>
                    <a:pt x="383741" y="2557"/>
                    <a:pt x="389913" y="0"/>
                    <a:pt x="396349" y="0"/>
                  </a:cubicBezTo>
                  <a:cubicBezTo>
                    <a:pt x="402785" y="0"/>
                    <a:pt x="408957" y="2557"/>
                    <a:pt x="413508" y="7108"/>
                  </a:cubicBezTo>
                  <a:close/>
                </a:path>
              </a:pathLst>
            </a:custGeom>
            <a:solidFill>
              <a:srgbClr val="FF99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39700" y="139700"/>
              <a:ext cx="533400" cy="533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sz="1799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Category of E2W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612283" y="479188"/>
            <a:ext cx="2084045" cy="814491"/>
            <a:chOff x="0" y="0"/>
            <a:chExt cx="563958" cy="22040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3958" cy="220407"/>
            </a:xfrm>
            <a:custGeom>
              <a:avLst/>
              <a:gdLst/>
              <a:ahLst/>
              <a:cxnLst/>
              <a:rect r="r" b="b" t="t" l="l"/>
              <a:pathLst>
                <a:path h="220407" w="563958">
                  <a:moveTo>
                    <a:pt x="29719" y="0"/>
                  </a:moveTo>
                  <a:lnTo>
                    <a:pt x="534239" y="0"/>
                  </a:lnTo>
                  <a:cubicBezTo>
                    <a:pt x="542121" y="0"/>
                    <a:pt x="549680" y="3131"/>
                    <a:pt x="555253" y="8704"/>
                  </a:cubicBezTo>
                  <a:cubicBezTo>
                    <a:pt x="560827" y="14278"/>
                    <a:pt x="563958" y="21837"/>
                    <a:pt x="563958" y="29719"/>
                  </a:cubicBezTo>
                  <a:lnTo>
                    <a:pt x="563958" y="190688"/>
                  </a:lnTo>
                  <a:cubicBezTo>
                    <a:pt x="563958" y="198570"/>
                    <a:pt x="560827" y="206129"/>
                    <a:pt x="555253" y="211703"/>
                  </a:cubicBezTo>
                  <a:cubicBezTo>
                    <a:pt x="549680" y="217276"/>
                    <a:pt x="542121" y="220407"/>
                    <a:pt x="534239" y="220407"/>
                  </a:cubicBezTo>
                  <a:lnTo>
                    <a:pt x="29719" y="220407"/>
                  </a:lnTo>
                  <a:cubicBezTo>
                    <a:pt x="21837" y="220407"/>
                    <a:pt x="14278" y="217276"/>
                    <a:pt x="8704" y="211703"/>
                  </a:cubicBezTo>
                  <a:cubicBezTo>
                    <a:pt x="3131" y="206129"/>
                    <a:pt x="0" y="198570"/>
                    <a:pt x="0" y="190688"/>
                  </a:cubicBezTo>
                  <a:lnTo>
                    <a:pt x="0" y="29719"/>
                  </a:lnTo>
                  <a:cubicBezTo>
                    <a:pt x="0" y="21837"/>
                    <a:pt x="3131" y="14278"/>
                    <a:pt x="8704" y="8704"/>
                  </a:cubicBezTo>
                  <a:cubicBezTo>
                    <a:pt x="14278" y="3131"/>
                    <a:pt x="21837" y="0"/>
                    <a:pt x="29719" y="0"/>
                  </a:cubicBezTo>
                  <a:close/>
                </a:path>
              </a:pathLst>
            </a:custGeom>
            <a:solidFill>
              <a:srgbClr val="7DD5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63958" cy="258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5"/>
                </a:lnSpc>
              </a:pPr>
              <a:r>
                <a:rPr lang="en-US" sz="1799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BLDC HUB (&lt;2kW)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2883397" y="2989792"/>
            <a:ext cx="256073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5444136" y="2675958"/>
            <a:ext cx="2084045" cy="627668"/>
            <a:chOff x="0" y="0"/>
            <a:chExt cx="563958" cy="16985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3958" cy="169852"/>
            </a:xfrm>
            <a:custGeom>
              <a:avLst/>
              <a:gdLst/>
              <a:ahLst/>
              <a:cxnLst/>
              <a:rect r="r" b="b" t="t" l="l"/>
              <a:pathLst>
                <a:path h="169852" w="563958">
                  <a:moveTo>
                    <a:pt x="29719" y="0"/>
                  </a:moveTo>
                  <a:lnTo>
                    <a:pt x="534239" y="0"/>
                  </a:lnTo>
                  <a:cubicBezTo>
                    <a:pt x="542121" y="0"/>
                    <a:pt x="549680" y="3131"/>
                    <a:pt x="555253" y="8704"/>
                  </a:cubicBezTo>
                  <a:cubicBezTo>
                    <a:pt x="560827" y="14278"/>
                    <a:pt x="563958" y="21837"/>
                    <a:pt x="563958" y="29719"/>
                  </a:cubicBezTo>
                  <a:lnTo>
                    <a:pt x="563958" y="140133"/>
                  </a:lnTo>
                  <a:cubicBezTo>
                    <a:pt x="563958" y="148015"/>
                    <a:pt x="560827" y="155574"/>
                    <a:pt x="555253" y="161147"/>
                  </a:cubicBezTo>
                  <a:cubicBezTo>
                    <a:pt x="549680" y="166721"/>
                    <a:pt x="542121" y="169852"/>
                    <a:pt x="534239" y="169852"/>
                  </a:cubicBezTo>
                  <a:lnTo>
                    <a:pt x="29719" y="169852"/>
                  </a:lnTo>
                  <a:cubicBezTo>
                    <a:pt x="21837" y="169852"/>
                    <a:pt x="14278" y="166721"/>
                    <a:pt x="8704" y="161147"/>
                  </a:cubicBezTo>
                  <a:cubicBezTo>
                    <a:pt x="3131" y="155574"/>
                    <a:pt x="0" y="148015"/>
                    <a:pt x="0" y="140133"/>
                  </a:cubicBezTo>
                  <a:lnTo>
                    <a:pt x="0" y="29719"/>
                  </a:lnTo>
                  <a:cubicBezTo>
                    <a:pt x="0" y="21837"/>
                    <a:pt x="3131" y="14278"/>
                    <a:pt x="8704" y="8704"/>
                  </a:cubicBezTo>
                  <a:cubicBezTo>
                    <a:pt x="14278" y="3131"/>
                    <a:pt x="21837" y="0"/>
                    <a:pt x="29719" y="0"/>
                  </a:cubicBezTo>
                  <a:close/>
                </a:path>
              </a:pathLst>
            </a:custGeom>
            <a:solidFill>
              <a:srgbClr val="7DD5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563958" cy="207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5"/>
                </a:lnSpc>
              </a:pPr>
              <a:r>
                <a:rPr lang="en-US" sz="1799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Decision of...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>
            <a:off x="1638783" y="4234406"/>
            <a:ext cx="22119" cy="327491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V="true">
            <a:off x="7528182" y="886433"/>
            <a:ext cx="2084101" cy="2103359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729792" y="5382359"/>
            <a:ext cx="1862221" cy="612221"/>
            <a:chOff x="0" y="0"/>
            <a:chExt cx="503930" cy="16567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03930" cy="165671"/>
            </a:xfrm>
            <a:custGeom>
              <a:avLst/>
              <a:gdLst/>
              <a:ahLst/>
              <a:cxnLst/>
              <a:rect r="r" b="b" t="t" l="l"/>
              <a:pathLst>
                <a:path h="165671" w="503930">
                  <a:moveTo>
                    <a:pt x="0" y="0"/>
                  </a:moveTo>
                  <a:lnTo>
                    <a:pt x="503930" y="0"/>
                  </a:lnTo>
                  <a:lnTo>
                    <a:pt x="503930" y="165671"/>
                  </a:lnTo>
                  <a:lnTo>
                    <a:pt x="0" y="165671"/>
                  </a:lnTo>
                  <a:close/>
                </a:path>
              </a:pathLst>
            </a:custGeom>
            <a:solidFill>
              <a:srgbClr val="F8F4E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503930" cy="194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7"/>
                </a:lnSpc>
              </a:pPr>
              <a:r>
                <a:rPr lang="en-US" sz="1399" spc="6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PERFORMANCE SCOOTER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3522097" y="2608649"/>
            <a:ext cx="1310937" cy="612220"/>
            <a:chOff x="0" y="0"/>
            <a:chExt cx="354749" cy="16567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54749" cy="165671"/>
            </a:xfrm>
            <a:custGeom>
              <a:avLst/>
              <a:gdLst/>
              <a:ahLst/>
              <a:cxnLst/>
              <a:rect r="r" b="b" t="t" l="l"/>
              <a:pathLst>
                <a:path h="165671" w="354749">
                  <a:moveTo>
                    <a:pt x="0" y="0"/>
                  </a:moveTo>
                  <a:lnTo>
                    <a:pt x="354749" y="0"/>
                  </a:lnTo>
                  <a:lnTo>
                    <a:pt x="354749" y="165671"/>
                  </a:lnTo>
                  <a:lnTo>
                    <a:pt x="0" y="165671"/>
                  </a:lnTo>
                  <a:close/>
                </a:path>
              </a:pathLst>
            </a:custGeom>
            <a:solidFill>
              <a:srgbClr val="F8F4EB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354749" cy="194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7"/>
                </a:lnSpc>
              </a:pPr>
              <a:r>
                <a:rPr lang="en-US" sz="1399" spc="6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FAMILY SCOOTER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254124" y="1864273"/>
            <a:ext cx="1310937" cy="612221"/>
            <a:chOff x="0" y="0"/>
            <a:chExt cx="354749" cy="16567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54749" cy="165671"/>
            </a:xfrm>
            <a:custGeom>
              <a:avLst/>
              <a:gdLst/>
              <a:ahLst/>
              <a:cxnLst/>
              <a:rect r="r" b="b" t="t" l="l"/>
              <a:pathLst>
                <a:path h="165671" w="354749">
                  <a:moveTo>
                    <a:pt x="0" y="0"/>
                  </a:moveTo>
                  <a:lnTo>
                    <a:pt x="354749" y="0"/>
                  </a:lnTo>
                  <a:lnTo>
                    <a:pt x="354749" y="165671"/>
                  </a:lnTo>
                  <a:lnTo>
                    <a:pt x="0" y="165671"/>
                  </a:lnTo>
                  <a:close/>
                </a:path>
              </a:pathLst>
            </a:custGeom>
            <a:solidFill>
              <a:srgbClr val="F8F4EB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354749" cy="194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7"/>
                </a:lnSpc>
              </a:pPr>
              <a:r>
                <a:rPr lang="en-US" sz="1399" spc="6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LOWER COST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515417" y="1293679"/>
            <a:ext cx="2329177" cy="1138298"/>
            <a:chOff x="0" y="0"/>
            <a:chExt cx="630292" cy="30803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30292" cy="308032"/>
            </a:xfrm>
            <a:custGeom>
              <a:avLst/>
              <a:gdLst/>
              <a:ahLst/>
              <a:cxnLst/>
              <a:rect r="r" b="b" t="t" l="l"/>
              <a:pathLst>
                <a:path h="308032" w="630292">
                  <a:moveTo>
                    <a:pt x="26591" y="0"/>
                  </a:moveTo>
                  <a:lnTo>
                    <a:pt x="603701" y="0"/>
                  </a:lnTo>
                  <a:cubicBezTo>
                    <a:pt x="610753" y="0"/>
                    <a:pt x="617517" y="2802"/>
                    <a:pt x="622504" y="7788"/>
                  </a:cubicBezTo>
                  <a:cubicBezTo>
                    <a:pt x="627491" y="12775"/>
                    <a:pt x="630292" y="19539"/>
                    <a:pt x="630292" y="26591"/>
                  </a:cubicBezTo>
                  <a:lnTo>
                    <a:pt x="630292" y="281441"/>
                  </a:lnTo>
                  <a:cubicBezTo>
                    <a:pt x="630292" y="288493"/>
                    <a:pt x="627491" y="295257"/>
                    <a:pt x="622504" y="300243"/>
                  </a:cubicBezTo>
                  <a:cubicBezTo>
                    <a:pt x="617517" y="305230"/>
                    <a:pt x="610753" y="308032"/>
                    <a:pt x="603701" y="308032"/>
                  </a:cubicBezTo>
                  <a:lnTo>
                    <a:pt x="26591" y="308032"/>
                  </a:lnTo>
                  <a:cubicBezTo>
                    <a:pt x="19539" y="308032"/>
                    <a:pt x="12775" y="305230"/>
                    <a:pt x="7788" y="300243"/>
                  </a:cubicBezTo>
                  <a:cubicBezTo>
                    <a:pt x="2802" y="295257"/>
                    <a:pt x="0" y="288493"/>
                    <a:pt x="0" y="281441"/>
                  </a:cubicBezTo>
                  <a:lnTo>
                    <a:pt x="0" y="26591"/>
                  </a:lnTo>
                  <a:cubicBezTo>
                    <a:pt x="0" y="19539"/>
                    <a:pt x="2802" y="12775"/>
                    <a:pt x="7788" y="7788"/>
                  </a:cubicBezTo>
                  <a:cubicBezTo>
                    <a:pt x="12775" y="2802"/>
                    <a:pt x="19539" y="0"/>
                    <a:pt x="26591" y="0"/>
                  </a:cubicBezTo>
                  <a:close/>
                </a:path>
              </a:pathLst>
            </a:custGeom>
            <a:solidFill>
              <a:srgbClr val="7DD5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630292" cy="346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MID-DRIVE PMSM/BLDC (4-8kW)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flipV="true">
            <a:off x="7528182" y="1862828"/>
            <a:ext cx="4987236" cy="1126964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9" id="39"/>
          <p:cNvGrpSpPr/>
          <p:nvPr/>
        </p:nvGrpSpPr>
        <p:grpSpPr>
          <a:xfrm rot="0">
            <a:off x="8937708" y="2485271"/>
            <a:ext cx="1716597" cy="612221"/>
            <a:chOff x="0" y="0"/>
            <a:chExt cx="464524" cy="16567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64524" cy="165671"/>
            </a:xfrm>
            <a:custGeom>
              <a:avLst/>
              <a:gdLst/>
              <a:ahLst/>
              <a:cxnLst/>
              <a:rect r="r" b="b" t="t" l="l"/>
              <a:pathLst>
                <a:path h="165671" w="464524">
                  <a:moveTo>
                    <a:pt x="0" y="0"/>
                  </a:moveTo>
                  <a:lnTo>
                    <a:pt x="464524" y="0"/>
                  </a:lnTo>
                  <a:lnTo>
                    <a:pt x="464524" y="165671"/>
                  </a:lnTo>
                  <a:lnTo>
                    <a:pt x="0" y="165671"/>
                  </a:lnTo>
                  <a:close/>
                </a:path>
              </a:pathLst>
            </a:custGeom>
            <a:solidFill>
              <a:srgbClr val="F8F4EB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464524" cy="194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7"/>
                </a:lnSpc>
              </a:pPr>
              <a:r>
                <a:rPr lang="en-US" sz="1399" spc="6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HIGH PERFORMANCE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5291089" y="2439100"/>
            <a:ext cx="2329177" cy="1138298"/>
            <a:chOff x="0" y="0"/>
            <a:chExt cx="630292" cy="30803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30292" cy="308032"/>
            </a:xfrm>
            <a:custGeom>
              <a:avLst/>
              <a:gdLst/>
              <a:ahLst/>
              <a:cxnLst/>
              <a:rect r="r" b="b" t="t" l="l"/>
              <a:pathLst>
                <a:path h="308032" w="630292">
                  <a:moveTo>
                    <a:pt x="26591" y="0"/>
                  </a:moveTo>
                  <a:lnTo>
                    <a:pt x="603701" y="0"/>
                  </a:lnTo>
                  <a:cubicBezTo>
                    <a:pt x="610753" y="0"/>
                    <a:pt x="617517" y="2802"/>
                    <a:pt x="622504" y="7788"/>
                  </a:cubicBezTo>
                  <a:cubicBezTo>
                    <a:pt x="627491" y="12775"/>
                    <a:pt x="630292" y="19539"/>
                    <a:pt x="630292" y="26591"/>
                  </a:cubicBezTo>
                  <a:lnTo>
                    <a:pt x="630292" y="281441"/>
                  </a:lnTo>
                  <a:cubicBezTo>
                    <a:pt x="630292" y="288493"/>
                    <a:pt x="627491" y="295257"/>
                    <a:pt x="622504" y="300243"/>
                  </a:cubicBezTo>
                  <a:cubicBezTo>
                    <a:pt x="617517" y="305230"/>
                    <a:pt x="610753" y="308032"/>
                    <a:pt x="603701" y="308032"/>
                  </a:cubicBezTo>
                  <a:lnTo>
                    <a:pt x="26591" y="308032"/>
                  </a:lnTo>
                  <a:cubicBezTo>
                    <a:pt x="19539" y="308032"/>
                    <a:pt x="12775" y="305230"/>
                    <a:pt x="7788" y="300243"/>
                  </a:cubicBezTo>
                  <a:cubicBezTo>
                    <a:pt x="2802" y="295257"/>
                    <a:pt x="0" y="288493"/>
                    <a:pt x="0" y="281441"/>
                  </a:cubicBezTo>
                  <a:lnTo>
                    <a:pt x="0" y="26591"/>
                  </a:lnTo>
                  <a:cubicBezTo>
                    <a:pt x="0" y="19539"/>
                    <a:pt x="2802" y="12775"/>
                    <a:pt x="7788" y="7788"/>
                  </a:cubicBezTo>
                  <a:cubicBezTo>
                    <a:pt x="12775" y="2802"/>
                    <a:pt x="19539" y="0"/>
                    <a:pt x="26591" y="0"/>
                  </a:cubicBezTo>
                  <a:close/>
                </a:path>
              </a:pathLst>
            </a:custGeom>
            <a:solidFill>
              <a:srgbClr val="7DD5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630292" cy="346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SIDE-MOUNT BLDC/PMSM (3-5kW)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080042" y="3852488"/>
            <a:ext cx="1820057" cy="612221"/>
            <a:chOff x="0" y="0"/>
            <a:chExt cx="492521" cy="16567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92521" cy="165671"/>
            </a:xfrm>
            <a:custGeom>
              <a:avLst/>
              <a:gdLst/>
              <a:ahLst/>
              <a:cxnLst/>
              <a:rect r="r" b="b" t="t" l="l"/>
              <a:pathLst>
                <a:path h="165671" w="492521">
                  <a:moveTo>
                    <a:pt x="0" y="0"/>
                  </a:moveTo>
                  <a:lnTo>
                    <a:pt x="492521" y="0"/>
                  </a:lnTo>
                  <a:lnTo>
                    <a:pt x="492521" y="165671"/>
                  </a:lnTo>
                  <a:lnTo>
                    <a:pt x="0" y="165671"/>
                  </a:lnTo>
                  <a:close/>
                </a:path>
              </a:pathLst>
            </a:custGeom>
            <a:solidFill>
              <a:srgbClr val="F8F4EB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492521" cy="194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7"/>
                </a:lnSpc>
              </a:pPr>
              <a:r>
                <a:rPr lang="en-US" sz="1399" spc="6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HIGH STORAGE SPACE VOLUME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>
            <a:off x="7528182" y="2989792"/>
            <a:ext cx="3551860" cy="116880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9" id="49"/>
          <p:cNvGrpSpPr/>
          <p:nvPr/>
        </p:nvGrpSpPr>
        <p:grpSpPr>
          <a:xfrm rot="0">
            <a:off x="4410622" y="5894608"/>
            <a:ext cx="2383379" cy="1138298"/>
            <a:chOff x="0" y="0"/>
            <a:chExt cx="644960" cy="30803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644960" cy="308032"/>
            </a:xfrm>
            <a:custGeom>
              <a:avLst/>
              <a:gdLst/>
              <a:ahLst/>
              <a:cxnLst/>
              <a:rect r="r" b="b" t="t" l="l"/>
              <a:pathLst>
                <a:path h="308032" w="644960">
                  <a:moveTo>
                    <a:pt x="25986" y="0"/>
                  </a:moveTo>
                  <a:lnTo>
                    <a:pt x="618973" y="0"/>
                  </a:lnTo>
                  <a:cubicBezTo>
                    <a:pt x="625865" y="0"/>
                    <a:pt x="632475" y="2738"/>
                    <a:pt x="637348" y="7611"/>
                  </a:cubicBezTo>
                  <a:cubicBezTo>
                    <a:pt x="642222" y="12485"/>
                    <a:pt x="644960" y="19094"/>
                    <a:pt x="644960" y="25986"/>
                  </a:cubicBezTo>
                  <a:lnTo>
                    <a:pt x="644960" y="282045"/>
                  </a:lnTo>
                  <a:cubicBezTo>
                    <a:pt x="644960" y="288937"/>
                    <a:pt x="642222" y="295547"/>
                    <a:pt x="637348" y="300420"/>
                  </a:cubicBezTo>
                  <a:cubicBezTo>
                    <a:pt x="632475" y="305294"/>
                    <a:pt x="625865" y="308032"/>
                    <a:pt x="618973" y="308032"/>
                  </a:cubicBezTo>
                  <a:lnTo>
                    <a:pt x="25986" y="308032"/>
                  </a:lnTo>
                  <a:cubicBezTo>
                    <a:pt x="19094" y="308032"/>
                    <a:pt x="12485" y="305294"/>
                    <a:pt x="7611" y="300420"/>
                  </a:cubicBezTo>
                  <a:cubicBezTo>
                    <a:pt x="2738" y="295547"/>
                    <a:pt x="0" y="288937"/>
                    <a:pt x="0" y="282045"/>
                  </a:cubicBezTo>
                  <a:lnTo>
                    <a:pt x="0" y="25986"/>
                  </a:lnTo>
                  <a:cubicBezTo>
                    <a:pt x="0" y="19094"/>
                    <a:pt x="2738" y="12485"/>
                    <a:pt x="7611" y="7611"/>
                  </a:cubicBezTo>
                  <a:cubicBezTo>
                    <a:pt x="12485" y="2738"/>
                    <a:pt x="19094" y="0"/>
                    <a:pt x="25986" y="0"/>
                  </a:cubicBezTo>
                  <a:close/>
                </a:path>
              </a:pathLst>
            </a:custGeom>
            <a:solidFill>
              <a:srgbClr val="7DD5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644960" cy="346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MID-DRIVE PMSM/BLDC(4-8kW)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618880" y="7509324"/>
            <a:ext cx="2084045" cy="627668"/>
            <a:chOff x="0" y="0"/>
            <a:chExt cx="563958" cy="169852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563958" cy="169852"/>
            </a:xfrm>
            <a:custGeom>
              <a:avLst/>
              <a:gdLst/>
              <a:ahLst/>
              <a:cxnLst/>
              <a:rect r="r" b="b" t="t" l="l"/>
              <a:pathLst>
                <a:path h="169852" w="563958">
                  <a:moveTo>
                    <a:pt x="29719" y="0"/>
                  </a:moveTo>
                  <a:lnTo>
                    <a:pt x="534239" y="0"/>
                  </a:lnTo>
                  <a:cubicBezTo>
                    <a:pt x="542121" y="0"/>
                    <a:pt x="549680" y="3131"/>
                    <a:pt x="555253" y="8704"/>
                  </a:cubicBezTo>
                  <a:cubicBezTo>
                    <a:pt x="560827" y="14278"/>
                    <a:pt x="563958" y="21837"/>
                    <a:pt x="563958" y="29719"/>
                  </a:cubicBezTo>
                  <a:lnTo>
                    <a:pt x="563958" y="140133"/>
                  </a:lnTo>
                  <a:cubicBezTo>
                    <a:pt x="563958" y="148015"/>
                    <a:pt x="560827" y="155574"/>
                    <a:pt x="555253" y="161147"/>
                  </a:cubicBezTo>
                  <a:cubicBezTo>
                    <a:pt x="549680" y="166721"/>
                    <a:pt x="542121" y="169852"/>
                    <a:pt x="534239" y="169852"/>
                  </a:cubicBezTo>
                  <a:lnTo>
                    <a:pt x="29719" y="169852"/>
                  </a:lnTo>
                  <a:cubicBezTo>
                    <a:pt x="21837" y="169852"/>
                    <a:pt x="14278" y="166721"/>
                    <a:pt x="8704" y="161147"/>
                  </a:cubicBezTo>
                  <a:cubicBezTo>
                    <a:pt x="3131" y="155574"/>
                    <a:pt x="0" y="148015"/>
                    <a:pt x="0" y="140133"/>
                  </a:cubicBezTo>
                  <a:lnTo>
                    <a:pt x="0" y="29719"/>
                  </a:lnTo>
                  <a:cubicBezTo>
                    <a:pt x="0" y="21837"/>
                    <a:pt x="3131" y="14278"/>
                    <a:pt x="8704" y="8704"/>
                  </a:cubicBezTo>
                  <a:cubicBezTo>
                    <a:pt x="14278" y="3131"/>
                    <a:pt x="21837" y="0"/>
                    <a:pt x="29719" y="0"/>
                  </a:cubicBezTo>
                  <a:close/>
                </a:path>
              </a:pathLst>
            </a:custGeom>
            <a:solidFill>
              <a:srgbClr val="7DD5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563958" cy="207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Decision of...</a:t>
              </a:r>
            </a:p>
          </p:txBody>
        </p:sp>
      </p:grpSp>
      <p:sp>
        <p:nvSpPr>
          <p:cNvPr name="AutoShape 55" id="55"/>
          <p:cNvSpPr/>
          <p:nvPr/>
        </p:nvSpPr>
        <p:spPr>
          <a:xfrm flipV="true">
            <a:off x="2702925" y="6463757"/>
            <a:ext cx="1707697" cy="1359401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6" id="56"/>
          <p:cNvGrpSpPr/>
          <p:nvPr/>
        </p:nvGrpSpPr>
        <p:grpSpPr>
          <a:xfrm rot="0">
            <a:off x="2335038" y="6680690"/>
            <a:ext cx="1310937" cy="612221"/>
            <a:chOff x="0" y="0"/>
            <a:chExt cx="354749" cy="165671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354749" cy="165671"/>
            </a:xfrm>
            <a:custGeom>
              <a:avLst/>
              <a:gdLst/>
              <a:ahLst/>
              <a:cxnLst/>
              <a:rect r="r" b="b" t="t" l="l"/>
              <a:pathLst>
                <a:path h="165671" w="354749">
                  <a:moveTo>
                    <a:pt x="0" y="0"/>
                  </a:moveTo>
                  <a:lnTo>
                    <a:pt x="354749" y="0"/>
                  </a:lnTo>
                  <a:lnTo>
                    <a:pt x="354749" y="165671"/>
                  </a:lnTo>
                  <a:lnTo>
                    <a:pt x="0" y="165671"/>
                  </a:lnTo>
                  <a:close/>
                </a:path>
              </a:pathLst>
            </a:custGeom>
            <a:solidFill>
              <a:srgbClr val="F8F4EB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28575"/>
              <a:ext cx="354749" cy="194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7"/>
                </a:lnSpc>
              </a:pPr>
              <a:r>
                <a:rPr lang="en-US" sz="1399" spc="6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LOWER COST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5629412" y="7300140"/>
            <a:ext cx="2556179" cy="1138298"/>
            <a:chOff x="0" y="0"/>
            <a:chExt cx="691720" cy="308032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691720" cy="308032"/>
            </a:xfrm>
            <a:custGeom>
              <a:avLst/>
              <a:gdLst/>
              <a:ahLst/>
              <a:cxnLst/>
              <a:rect r="r" b="b" t="t" l="l"/>
              <a:pathLst>
                <a:path h="308032" w="691720">
                  <a:moveTo>
                    <a:pt x="24230" y="0"/>
                  </a:moveTo>
                  <a:lnTo>
                    <a:pt x="667491" y="0"/>
                  </a:lnTo>
                  <a:cubicBezTo>
                    <a:pt x="680872" y="0"/>
                    <a:pt x="691720" y="10848"/>
                    <a:pt x="691720" y="24230"/>
                  </a:cubicBezTo>
                  <a:lnTo>
                    <a:pt x="691720" y="283802"/>
                  </a:lnTo>
                  <a:cubicBezTo>
                    <a:pt x="691720" y="297184"/>
                    <a:pt x="680872" y="308032"/>
                    <a:pt x="667491" y="308032"/>
                  </a:cubicBezTo>
                  <a:lnTo>
                    <a:pt x="24230" y="308032"/>
                  </a:lnTo>
                  <a:cubicBezTo>
                    <a:pt x="10848" y="308032"/>
                    <a:pt x="0" y="297184"/>
                    <a:pt x="0" y="283802"/>
                  </a:cubicBezTo>
                  <a:lnTo>
                    <a:pt x="0" y="24230"/>
                  </a:lnTo>
                  <a:cubicBezTo>
                    <a:pt x="0" y="10848"/>
                    <a:pt x="10848" y="0"/>
                    <a:pt x="24230" y="0"/>
                  </a:cubicBezTo>
                  <a:close/>
                </a:path>
              </a:pathLst>
            </a:custGeom>
            <a:solidFill>
              <a:srgbClr val="7DD5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38100"/>
              <a:ext cx="691720" cy="346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MID-DRIVE PMSM/BLDC (6-12kW)</a:t>
              </a:r>
            </a:p>
          </p:txBody>
        </p:sp>
      </p:grpSp>
      <p:sp>
        <p:nvSpPr>
          <p:cNvPr name="AutoShape 62" id="62"/>
          <p:cNvSpPr/>
          <p:nvPr/>
        </p:nvSpPr>
        <p:spPr>
          <a:xfrm>
            <a:off x="2702925" y="7823158"/>
            <a:ext cx="2926487" cy="46131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3" id="63"/>
          <p:cNvGrpSpPr/>
          <p:nvPr/>
        </p:nvGrpSpPr>
        <p:grpSpPr>
          <a:xfrm rot="0">
            <a:off x="3522097" y="7637850"/>
            <a:ext cx="1653171" cy="612221"/>
            <a:chOff x="0" y="0"/>
            <a:chExt cx="447360" cy="165671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447360" cy="165671"/>
            </a:xfrm>
            <a:custGeom>
              <a:avLst/>
              <a:gdLst/>
              <a:ahLst/>
              <a:cxnLst/>
              <a:rect r="r" b="b" t="t" l="l"/>
              <a:pathLst>
                <a:path h="165671" w="447360">
                  <a:moveTo>
                    <a:pt x="0" y="0"/>
                  </a:moveTo>
                  <a:lnTo>
                    <a:pt x="447360" y="0"/>
                  </a:lnTo>
                  <a:lnTo>
                    <a:pt x="447360" y="165671"/>
                  </a:lnTo>
                  <a:lnTo>
                    <a:pt x="0" y="165671"/>
                  </a:lnTo>
                  <a:close/>
                </a:path>
              </a:pathLst>
            </a:custGeom>
            <a:solidFill>
              <a:srgbClr val="F8F4EB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28575"/>
              <a:ext cx="447360" cy="194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7"/>
                </a:lnSpc>
              </a:pPr>
              <a:r>
                <a:rPr lang="en-US" sz="1399" spc="6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HIGH PERFORMANCE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4437723" y="8705138"/>
            <a:ext cx="2329177" cy="814491"/>
            <a:chOff x="0" y="0"/>
            <a:chExt cx="630292" cy="220407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630292" cy="220407"/>
            </a:xfrm>
            <a:custGeom>
              <a:avLst/>
              <a:gdLst/>
              <a:ahLst/>
              <a:cxnLst/>
              <a:rect r="r" b="b" t="t" l="l"/>
              <a:pathLst>
                <a:path h="220407" w="630292">
                  <a:moveTo>
                    <a:pt x="26591" y="0"/>
                  </a:moveTo>
                  <a:lnTo>
                    <a:pt x="603701" y="0"/>
                  </a:lnTo>
                  <a:cubicBezTo>
                    <a:pt x="610753" y="0"/>
                    <a:pt x="617517" y="2802"/>
                    <a:pt x="622504" y="7788"/>
                  </a:cubicBezTo>
                  <a:cubicBezTo>
                    <a:pt x="627491" y="12775"/>
                    <a:pt x="630292" y="19539"/>
                    <a:pt x="630292" y="26591"/>
                  </a:cubicBezTo>
                  <a:lnTo>
                    <a:pt x="630292" y="193816"/>
                  </a:lnTo>
                  <a:cubicBezTo>
                    <a:pt x="630292" y="200869"/>
                    <a:pt x="627491" y="207632"/>
                    <a:pt x="622504" y="212619"/>
                  </a:cubicBezTo>
                  <a:cubicBezTo>
                    <a:pt x="617517" y="217606"/>
                    <a:pt x="610753" y="220407"/>
                    <a:pt x="603701" y="220407"/>
                  </a:cubicBezTo>
                  <a:lnTo>
                    <a:pt x="26591" y="220407"/>
                  </a:lnTo>
                  <a:cubicBezTo>
                    <a:pt x="19539" y="220407"/>
                    <a:pt x="12775" y="217606"/>
                    <a:pt x="7788" y="212619"/>
                  </a:cubicBezTo>
                  <a:cubicBezTo>
                    <a:pt x="2802" y="207632"/>
                    <a:pt x="0" y="200869"/>
                    <a:pt x="0" y="193816"/>
                  </a:cubicBezTo>
                  <a:lnTo>
                    <a:pt x="0" y="26591"/>
                  </a:lnTo>
                  <a:cubicBezTo>
                    <a:pt x="0" y="19539"/>
                    <a:pt x="2802" y="12775"/>
                    <a:pt x="7788" y="7788"/>
                  </a:cubicBezTo>
                  <a:cubicBezTo>
                    <a:pt x="12775" y="2802"/>
                    <a:pt x="19539" y="0"/>
                    <a:pt x="26591" y="0"/>
                  </a:cubicBezTo>
                  <a:close/>
                </a:path>
              </a:pathLst>
            </a:custGeom>
            <a:solidFill>
              <a:srgbClr val="7DD5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8" id="68"/>
            <p:cNvSpPr txBox="true"/>
            <p:nvPr/>
          </p:nvSpPr>
          <p:spPr>
            <a:xfrm>
              <a:off x="0" y="-38100"/>
              <a:ext cx="630292" cy="258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MID-DRIVE PMSM (4-12kW)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2100762" y="8612294"/>
            <a:ext cx="1639042" cy="612221"/>
            <a:chOff x="0" y="0"/>
            <a:chExt cx="443537" cy="165671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443537" cy="165671"/>
            </a:xfrm>
            <a:custGeom>
              <a:avLst/>
              <a:gdLst/>
              <a:ahLst/>
              <a:cxnLst/>
              <a:rect r="r" b="b" t="t" l="l"/>
              <a:pathLst>
                <a:path h="165671" w="443537">
                  <a:moveTo>
                    <a:pt x="0" y="0"/>
                  </a:moveTo>
                  <a:lnTo>
                    <a:pt x="443537" y="0"/>
                  </a:lnTo>
                  <a:lnTo>
                    <a:pt x="443537" y="165671"/>
                  </a:lnTo>
                  <a:lnTo>
                    <a:pt x="0" y="165671"/>
                  </a:lnTo>
                  <a:close/>
                </a:path>
              </a:pathLst>
            </a:custGeom>
            <a:solidFill>
              <a:srgbClr val="F8F4EB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28575"/>
              <a:ext cx="443537" cy="194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7"/>
                </a:lnSpc>
              </a:pPr>
              <a:r>
                <a:rPr lang="en-US" sz="1399" spc="6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COMMERCIAL USE</a:t>
              </a:r>
            </a:p>
          </p:txBody>
        </p:sp>
      </p:grpSp>
      <p:sp>
        <p:nvSpPr>
          <p:cNvPr name="AutoShape 72" id="72"/>
          <p:cNvSpPr/>
          <p:nvPr/>
        </p:nvSpPr>
        <p:spPr>
          <a:xfrm>
            <a:off x="2702925" y="7823158"/>
            <a:ext cx="1734798" cy="1289226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3" id="73"/>
          <p:cNvSpPr/>
          <p:nvPr/>
        </p:nvSpPr>
        <p:spPr>
          <a:xfrm flipV="true">
            <a:off x="12900099" y="3008249"/>
            <a:ext cx="2390990" cy="11503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4" id="74"/>
          <p:cNvSpPr/>
          <p:nvPr/>
        </p:nvSpPr>
        <p:spPr>
          <a:xfrm>
            <a:off x="12900099" y="4158599"/>
            <a:ext cx="2390990" cy="743176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5" id="75"/>
          <p:cNvGrpSpPr/>
          <p:nvPr/>
        </p:nvGrpSpPr>
        <p:grpSpPr>
          <a:xfrm rot="0">
            <a:off x="15291089" y="4494529"/>
            <a:ext cx="2084045" cy="814491"/>
            <a:chOff x="0" y="0"/>
            <a:chExt cx="563958" cy="220407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563958" cy="220407"/>
            </a:xfrm>
            <a:custGeom>
              <a:avLst/>
              <a:gdLst/>
              <a:ahLst/>
              <a:cxnLst/>
              <a:rect r="r" b="b" t="t" l="l"/>
              <a:pathLst>
                <a:path h="220407" w="563958">
                  <a:moveTo>
                    <a:pt x="29719" y="0"/>
                  </a:moveTo>
                  <a:lnTo>
                    <a:pt x="534239" y="0"/>
                  </a:lnTo>
                  <a:cubicBezTo>
                    <a:pt x="542121" y="0"/>
                    <a:pt x="549680" y="3131"/>
                    <a:pt x="555253" y="8704"/>
                  </a:cubicBezTo>
                  <a:cubicBezTo>
                    <a:pt x="560827" y="14278"/>
                    <a:pt x="563958" y="21837"/>
                    <a:pt x="563958" y="29719"/>
                  </a:cubicBezTo>
                  <a:lnTo>
                    <a:pt x="563958" y="190688"/>
                  </a:lnTo>
                  <a:cubicBezTo>
                    <a:pt x="563958" y="198570"/>
                    <a:pt x="560827" y="206129"/>
                    <a:pt x="555253" y="211703"/>
                  </a:cubicBezTo>
                  <a:cubicBezTo>
                    <a:pt x="549680" y="217276"/>
                    <a:pt x="542121" y="220407"/>
                    <a:pt x="534239" y="220407"/>
                  </a:cubicBezTo>
                  <a:lnTo>
                    <a:pt x="29719" y="220407"/>
                  </a:lnTo>
                  <a:cubicBezTo>
                    <a:pt x="21837" y="220407"/>
                    <a:pt x="14278" y="217276"/>
                    <a:pt x="8704" y="211703"/>
                  </a:cubicBezTo>
                  <a:cubicBezTo>
                    <a:pt x="3131" y="206129"/>
                    <a:pt x="0" y="198570"/>
                    <a:pt x="0" y="190688"/>
                  </a:cubicBezTo>
                  <a:lnTo>
                    <a:pt x="0" y="29719"/>
                  </a:lnTo>
                  <a:cubicBezTo>
                    <a:pt x="0" y="21837"/>
                    <a:pt x="3131" y="14278"/>
                    <a:pt x="8704" y="8704"/>
                  </a:cubicBezTo>
                  <a:cubicBezTo>
                    <a:pt x="14278" y="3131"/>
                    <a:pt x="21837" y="0"/>
                    <a:pt x="29719" y="0"/>
                  </a:cubicBezTo>
                  <a:close/>
                </a:path>
              </a:pathLst>
            </a:custGeom>
            <a:solidFill>
              <a:srgbClr val="7DD5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7" id="77"/>
            <p:cNvSpPr txBox="true"/>
            <p:nvPr/>
          </p:nvSpPr>
          <p:spPr>
            <a:xfrm>
              <a:off x="0" y="-38100"/>
              <a:ext cx="563958" cy="258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BLDC HUB (3-4kW)</a:t>
              </a:r>
            </a:p>
          </p:txBody>
        </p:sp>
      </p:grpSp>
      <p:sp>
        <p:nvSpPr>
          <p:cNvPr name="AutoShape 78" id="78"/>
          <p:cNvSpPr/>
          <p:nvPr/>
        </p:nvSpPr>
        <p:spPr>
          <a:xfrm>
            <a:off x="2286645" y="3636072"/>
            <a:ext cx="4993976" cy="143245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9" id="79"/>
          <p:cNvGrpSpPr/>
          <p:nvPr/>
        </p:nvGrpSpPr>
        <p:grpSpPr>
          <a:xfrm rot="0">
            <a:off x="3864331" y="4159261"/>
            <a:ext cx="1310937" cy="364657"/>
            <a:chOff x="0" y="0"/>
            <a:chExt cx="354749" cy="98679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354749" cy="98679"/>
            </a:xfrm>
            <a:custGeom>
              <a:avLst/>
              <a:gdLst/>
              <a:ahLst/>
              <a:cxnLst/>
              <a:rect r="r" b="b" t="t" l="l"/>
              <a:pathLst>
                <a:path h="98679" w="354749">
                  <a:moveTo>
                    <a:pt x="0" y="0"/>
                  </a:moveTo>
                  <a:lnTo>
                    <a:pt x="354749" y="0"/>
                  </a:lnTo>
                  <a:lnTo>
                    <a:pt x="354749" y="98679"/>
                  </a:lnTo>
                  <a:lnTo>
                    <a:pt x="0" y="98679"/>
                  </a:lnTo>
                  <a:close/>
                </a:path>
              </a:pathLst>
            </a:custGeom>
            <a:solidFill>
              <a:srgbClr val="F8F4EB"/>
            </a:solidFill>
          </p:spPr>
        </p:sp>
        <p:sp>
          <p:nvSpPr>
            <p:cNvPr name="TextBox 81" id="81"/>
            <p:cNvSpPr txBox="true"/>
            <p:nvPr/>
          </p:nvSpPr>
          <p:spPr>
            <a:xfrm>
              <a:off x="0" y="-28575"/>
              <a:ext cx="354749" cy="127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7"/>
                </a:lnSpc>
              </a:pPr>
              <a:r>
                <a:rPr lang="en-US" sz="1399" spc="6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BIKE</a:t>
              </a: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7280620" y="4754691"/>
            <a:ext cx="2084045" cy="627668"/>
            <a:chOff x="0" y="0"/>
            <a:chExt cx="563958" cy="169852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563958" cy="169852"/>
            </a:xfrm>
            <a:custGeom>
              <a:avLst/>
              <a:gdLst/>
              <a:ahLst/>
              <a:cxnLst/>
              <a:rect r="r" b="b" t="t" l="l"/>
              <a:pathLst>
                <a:path h="169852" w="563958">
                  <a:moveTo>
                    <a:pt x="29719" y="0"/>
                  </a:moveTo>
                  <a:lnTo>
                    <a:pt x="534239" y="0"/>
                  </a:lnTo>
                  <a:cubicBezTo>
                    <a:pt x="542121" y="0"/>
                    <a:pt x="549680" y="3131"/>
                    <a:pt x="555253" y="8704"/>
                  </a:cubicBezTo>
                  <a:cubicBezTo>
                    <a:pt x="560827" y="14278"/>
                    <a:pt x="563958" y="21837"/>
                    <a:pt x="563958" y="29719"/>
                  </a:cubicBezTo>
                  <a:lnTo>
                    <a:pt x="563958" y="140133"/>
                  </a:lnTo>
                  <a:cubicBezTo>
                    <a:pt x="563958" y="148015"/>
                    <a:pt x="560827" y="155574"/>
                    <a:pt x="555253" y="161147"/>
                  </a:cubicBezTo>
                  <a:cubicBezTo>
                    <a:pt x="549680" y="166721"/>
                    <a:pt x="542121" y="169852"/>
                    <a:pt x="534239" y="169852"/>
                  </a:cubicBezTo>
                  <a:lnTo>
                    <a:pt x="29719" y="169852"/>
                  </a:lnTo>
                  <a:cubicBezTo>
                    <a:pt x="21837" y="169852"/>
                    <a:pt x="14278" y="166721"/>
                    <a:pt x="8704" y="161147"/>
                  </a:cubicBezTo>
                  <a:cubicBezTo>
                    <a:pt x="3131" y="155574"/>
                    <a:pt x="0" y="148015"/>
                    <a:pt x="0" y="140133"/>
                  </a:cubicBezTo>
                  <a:lnTo>
                    <a:pt x="0" y="29719"/>
                  </a:lnTo>
                  <a:cubicBezTo>
                    <a:pt x="0" y="21837"/>
                    <a:pt x="3131" y="14278"/>
                    <a:pt x="8704" y="8704"/>
                  </a:cubicBezTo>
                  <a:cubicBezTo>
                    <a:pt x="14278" y="3131"/>
                    <a:pt x="21837" y="0"/>
                    <a:pt x="29719" y="0"/>
                  </a:cubicBezTo>
                  <a:close/>
                </a:path>
              </a:pathLst>
            </a:custGeom>
            <a:solidFill>
              <a:srgbClr val="FFBD5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4" id="84"/>
            <p:cNvSpPr txBox="true"/>
            <p:nvPr/>
          </p:nvSpPr>
          <p:spPr>
            <a:xfrm>
              <a:off x="0" y="-38100"/>
              <a:ext cx="563958" cy="207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5"/>
                </a:lnSpc>
              </a:pPr>
              <a:r>
                <a:rPr lang="en-US" sz="1799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Decision of...</a:t>
              </a: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15291089" y="5706733"/>
            <a:ext cx="2329177" cy="1138298"/>
            <a:chOff x="0" y="0"/>
            <a:chExt cx="630292" cy="308032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630292" cy="308032"/>
            </a:xfrm>
            <a:custGeom>
              <a:avLst/>
              <a:gdLst/>
              <a:ahLst/>
              <a:cxnLst/>
              <a:rect r="r" b="b" t="t" l="l"/>
              <a:pathLst>
                <a:path h="308032" w="630292">
                  <a:moveTo>
                    <a:pt x="26591" y="0"/>
                  </a:moveTo>
                  <a:lnTo>
                    <a:pt x="603701" y="0"/>
                  </a:lnTo>
                  <a:cubicBezTo>
                    <a:pt x="610753" y="0"/>
                    <a:pt x="617517" y="2802"/>
                    <a:pt x="622504" y="7788"/>
                  </a:cubicBezTo>
                  <a:cubicBezTo>
                    <a:pt x="627491" y="12775"/>
                    <a:pt x="630292" y="19539"/>
                    <a:pt x="630292" y="26591"/>
                  </a:cubicBezTo>
                  <a:lnTo>
                    <a:pt x="630292" y="281441"/>
                  </a:lnTo>
                  <a:cubicBezTo>
                    <a:pt x="630292" y="288493"/>
                    <a:pt x="627491" y="295257"/>
                    <a:pt x="622504" y="300243"/>
                  </a:cubicBezTo>
                  <a:cubicBezTo>
                    <a:pt x="617517" y="305230"/>
                    <a:pt x="610753" y="308032"/>
                    <a:pt x="603701" y="308032"/>
                  </a:cubicBezTo>
                  <a:lnTo>
                    <a:pt x="26591" y="308032"/>
                  </a:lnTo>
                  <a:cubicBezTo>
                    <a:pt x="19539" y="308032"/>
                    <a:pt x="12775" y="305230"/>
                    <a:pt x="7788" y="300243"/>
                  </a:cubicBezTo>
                  <a:cubicBezTo>
                    <a:pt x="2802" y="295257"/>
                    <a:pt x="0" y="288493"/>
                    <a:pt x="0" y="281441"/>
                  </a:cubicBezTo>
                  <a:lnTo>
                    <a:pt x="0" y="26591"/>
                  </a:lnTo>
                  <a:cubicBezTo>
                    <a:pt x="0" y="19539"/>
                    <a:pt x="2802" y="12775"/>
                    <a:pt x="7788" y="7788"/>
                  </a:cubicBezTo>
                  <a:cubicBezTo>
                    <a:pt x="12775" y="2802"/>
                    <a:pt x="19539" y="0"/>
                    <a:pt x="26591" y="0"/>
                  </a:cubicBezTo>
                  <a:close/>
                </a:path>
              </a:pathLst>
            </a:custGeom>
            <a:solidFill>
              <a:srgbClr val="7DD5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7" id="87"/>
            <p:cNvSpPr txBox="true"/>
            <p:nvPr/>
          </p:nvSpPr>
          <p:spPr>
            <a:xfrm>
              <a:off x="0" y="-38100"/>
              <a:ext cx="630292" cy="346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SIDE-MOUNT BLDC/PMSM (4-8kW)</a:t>
              </a: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9930601" y="8705138"/>
            <a:ext cx="2556179" cy="814491"/>
            <a:chOff x="0" y="0"/>
            <a:chExt cx="691720" cy="220407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691720" cy="220407"/>
            </a:xfrm>
            <a:custGeom>
              <a:avLst/>
              <a:gdLst/>
              <a:ahLst/>
              <a:cxnLst/>
              <a:rect r="r" b="b" t="t" l="l"/>
              <a:pathLst>
                <a:path h="220407" w="691720">
                  <a:moveTo>
                    <a:pt x="24230" y="0"/>
                  </a:moveTo>
                  <a:lnTo>
                    <a:pt x="667491" y="0"/>
                  </a:lnTo>
                  <a:cubicBezTo>
                    <a:pt x="680872" y="0"/>
                    <a:pt x="691720" y="10848"/>
                    <a:pt x="691720" y="24230"/>
                  </a:cubicBezTo>
                  <a:lnTo>
                    <a:pt x="691720" y="196178"/>
                  </a:lnTo>
                  <a:cubicBezTo>
                    <a:pt x="691720" y="209559"/>
                    <a:pt x="680872" y="220407"/>
                    <a:pt x="667491" y="220407"/>
                  </a:cubicBezTo>
                  <a:lnTo>
                    <a:pt x="24230" y="220407"/>
                  </a:lnTo>
                  <a:cubicBezTo>
                    <a:pt x="10848" y="220407"/>
                    <a:pt x="0" y="209559"/>
                    <a:pt x="0" y="196178"/>
                  </a:cubicBezTo>
                  <a:lnTo>
                    <a:pt x="0" y="24230"/>
                  </a:lnTo>
                  <a:cubicBezTo>
                    <a:pt x="0" y="10848"/>
                    <a:pt x="10848" y="0"/>
                    <a:pt x="24230" y="0"/>
                  </a:cubicBezTo>
                  <a:close/>
                </a:path>
              </a:pathLst>
            </a:custGeom>
            <a:solidFill>
              <a:srgbClr val="7DD5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0" id="90"/>
            <p:cNvSpPr txBox="true"/>
            <p:nvPr/>
          </p:nvSpPr>
          <p:spPr>
            <a:xfrm>
              <a:off x="0" y="-38100"/>
              <a:ext cx="691720" cy="258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MID-DRIVE PMSM (10-30kW)</a:t>
              </a: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15168523" y="8612294"/>
            <a:ext cx="2329177" cy="814491"/>
            <a:chOff x="0" y="0"/>
            <a:chExt cx="630292" cy="220407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630292" cy="220407"/>
            </a:xfrm>
            <a:custGeom>
              <a:avLst/>
              <a:gdLst/>
              <a:ahLst/>
              <a:cxnLst/>
              <a:rect r="r" b="b" t="t" l="l"/>
              <a:pathLst>
                <a:path h="220407" w="630292">
                  <a:moveTo>
                    <a:pt x="26591" y="0"/>
                  </a:moveTo>
                  <a:lnTo>
                    <a:pt x="603701" y="0"/>
                  </a:lnTo>
                  <a:cubicBezTo>
                    <a:pt x="610753" y="0"/>
                    <a:pt x="617517" y="2802"/>
                    <a:pt x="622504" y="7788"/>
                  </a:cubicBezTo>
                  <a:cubicBezTo>
                    <a:pt x="627491" y="12775"/>
                    <a:pt x="630292" y="19539"/>
                    <a:pt x="630292" y="26591"/>
                  </a:cubicBezTo>
                  <a:lnTo>
                    <a:pt x="630292" y="193816"/>
                  </a:lnTo>
                  <a:cubicBezTo>
                    <a:pt x="630292" y="200869"/>
                    <a:pt x="627491" y="207632"/>
                    <a:pt x="622504" y="212619"/>
                  </a:cubicBezTo>
                  <a:cubicBezTo>
                    <a:pt x="617517" y="217606"/>
                    <a:pt x="610753" y="220407"/>
                    <a:pt x="603701" y="220407"/>
                  </a:cubicBezTo>
                  <a:lnTo>
                    <a:pt x="26591" y="220407"/>
                  </a:lnTo>
                  <a:cubicBezTo>
                    <a:pt x="19539" y="220407"/>
                    <a:pt x="12775" y="217606"/>
                    <a:pt x="7788" y="212619"/>
                  </a:cubicBezTo>
                  <a:cubicBezTo>
                    <a:pt x="2802" y="207632"/>
                    <a:pt x="0" y="200869"/>
                    <a:pt x="0" y="193816"/>
                  </a:cubicBezTo>
                  <a:lnTo>
                    <a:pt x="0" y="26591"/>
                  </a:lnTo>
                  <a:cubicBezTo>
                    <a:pt x="0" y="19539"/>
                    <a:pt x="2802" y="12775"/>
                    <a:pt x="7788" y="7788"/>
                  </a:cubicBezTo>
                  <a:cubicBezTo>
                    <a:pt x="12775" y="2802"/>
                    <a:pt x="19539" y="0"/>
                    <a:pt x="26591" y="0"/>
                  </a:cubicBezTo>
                  <a:close/>
                </a:path>
              </a:pathLst>
            </a:custGeom>
            <a:solidFill>
              <a:srgbClr val="7DD5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3" id="93"/>
            <p:cNvSpPr txBox="true"/>
            <p:nvPr/>
          </p:nvSpPr>
          <p:spPr>
            <a:xfrm>
              <a:off x="0" y="-38100"/>
              <a:ext cx="630292" cy="258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  <a:r>
                <a:rPr lang="en-US" sz="1800" spc="8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MID-DRIVE PMSM (6-10kW)</a:t>
              </a:r>
            </a:p>
          </p:txBody>
        </p:sp>
      </p:grpSp>
      <p:sp>
        <p:nvSpPr>
          <p:cNvPr name="AutoShape 94" id="94"/>
          <p:cNvSpPr/>
          <p:nvPr/>
        </p:nvSpPr>
        <p:spPr>
          <a:xfrm>
            <a:off x="9364666" y="5068525"/>
            <a:ext cx="5926423" cy="120735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5" id="95"/>
          <p:cNvSpPr/>
          <p:nvPr/>
        </p:nvSpPr>
        <p:spPr>
          <a:xfrm>
            <a:off x="9364666" y="5068525"/>
            <a:ext cx="1844024" cy="363661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6" id="96"/>
          <p:cNvSpPr/>
          <p:nvPr/>
        </p:nvSpPr>
        <p:spPr>
          <a:xfrm>
            <a:off x="9364666" y="5068525"/>
            <a:ext cx="6968446" cy="354376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7" id="97"/>
          <p:cNvGrpSpPr/>
          <p:nvPr/>
        </p:nvGrpSpPr>
        <p:grpSpPr>
          <a:xfrm rot="0">
            <a:off x="9796007" y="7102840"/>
            <a:ext cx="1705829" cy="612221"/>
            <a:chOff x="0" y="0"/>
            <a:chExt cx="461610" cy="165671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461610" cy="165671"/>
            </a:xfrm>
            <a:custGeom>
              <a:avLst/>
              <a:gdLst/>
              <a:ahLst/>
              <a:cxnLst/>
              <a:rect r="r" b="b" t="t" l="l"/>
              <a:pathLst>
                <a:path h="165671" w="461610">
                  <a:moveTo>
                    <a:pt x="0" y="0"/>
                  </a:moveTo>
                  <a:lnTo>
                    <a:pt x="461610" y="0"/>
                  </a:lnTo>
                  <a:lnTo>
                    <a:pt x="461610" y="165671"/>
                  </a:lnTo>
                  <a:lnTo>
                    <a:pt x="0" y="165671"/>
                  </a:lnTo>
                  <a:close/>
                </a:path>
              </a:pathLst>
            </a:custGeom>
            <a:solidFill>
              <a:srgbClr val="F8F4EB"/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0" y="-28575"/>
              <a:ext cx="461610" cy="194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7"/>
                </a:lnSpc>
              </a:pPr>
              <a:r>
                <a:rPr lang="en-US" sz="1399" spc="6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HIGH PERFORMANCE</a:t>
              </a: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12956301" y="7180051"/>
            <a:ext cx="1447410" cy="457798"/>
            <a:chOff x="0" y="0"/>
            <a:chExt cx="391680" cy="123884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391680" cy="123884"/>
            </a:xfrm>
            <a:custGeom>
              <a:avLst/>
              <a:gdLst/>
              <a:ahLst/>
              <a:cxnLst/>
              <a:rect r="r" b="b" t="t" l="l"/>
              <a:pathLst>
                <a:path h="123884" w="391680">
                  <a:moveTo>
                    <a:pt x="0" y="0"/>
                  </a:moveTo>
                  <a:lnTo>
                    <a:pt x="391680" y="0"/>
                  </a:lnTo>
                  <a:lnTo>
                    <a:pt x="391680" y="123884"/>
                  </a:lnTo>
                  <a:lnTo>
                    <a:pt x="0" y="123884"/>
                  </a:lnTo>
                  <a:close/>
                </a:path>
              </a:pathLst>
            </a:custGeom>
            <a:solidFill>
              <a:srgbClr val="F8F4EB"/>
            </a:solid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-28575"/>
              <a:ext cx="391680" cy="152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7"/>
                </a:lnSpc>
              </a:pPr>
              <a:r>
                <a:rPr lang="en-US" sz="1399" spc="6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COMMUTER</a:t>
              </a: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12486779" y="5588498"/>
            <a:ext cx="1820057" cy="612221"/>
            <a:chOff x="0" y="0"/>
            <a:chExt cx="492521" cy="165671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492521" cy="165671"/>
            </a:xfrm>
            <a:custGeom>
              <a:avLst/>
              <a:gdLst/>
              <a:ahLst/>
              <a:cxnLst/>
              <a:rect r="r" b="b" t="t" l="l"/>
              <a:pathLst>
                <a:path h="165671" w="492521">
                  <a:moveTo>
                    <a:pt x="0" y="0"/>
                  </a:moveTo>
                  <a:lnTo>
                    <a:pt x="492521" y="0"/>
                  </a:lnTo>
                  <a:lnTo>
                    <a:pt x="492521" y="165671"/>
                  </a:lnTo>
                  <a:lnTo>
                    <a:pt x="0" y="165671"/>
                  </a:lnTo>
                  <a:close/>
                </a:path>
              </a:pathLst>
            </a:custGeom>
            <a:solidFill>
              <a:srgbClr val="F8F4EB"/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-28575"/>
              <a:ext cx="492521" cy="194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7"/>
                </a:lnSpc>
              </a:pPr>
              <a:r>
                <a:rPr lang="en-US" sz="1399" spc="6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HIGH STORAGE SPACE VOLUME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306" y="193346"/>
            <a:ext cx="606878" cy="752350"/>
            <a:chOff x="0" y="0"/>
            <a:chExt cx="809170" cy="100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23B78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23B7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912" y="193346"/>
            <a:ext cx="606878" cy="752350"/>
            <a:chOff x="0" y="0"/>
            <a:chExt cx="809170" cy="1003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783717" cy="977773"/>
            </a:xfrm>
            <a:custGeom>
              <a:avLst/>
              <a:gdLst/>
              <a:ahLst/>
              <a:cxnLst/>
              <a:rect r="r" b="b" t="t" l="l"/>
              <a:pathLst>
                <a:path h="977773" w="783717">
                  <a:moveTo>
                    <a:pt x="0" y="0"/>
                  </a:moveTo>
                  <a:lnTo>
                    <a:pt x="351155" y="0"/>
                  </a:lnTo>
                  <a:lnTo>
                    <a:pt x="783717" y="488823"/>
                  </a:lnTo>
                  <a:lnTo>
                    <a:pt x="351155" y="977773"/>
                  </a:lnTo>
                  <a:lnTo>
                    <a:pt x="0" y="977773"/>
                  </a:lnTo>
                  <a:lnTo>
                    <a:pt x="432562" y="488823"/>
                  </a:lnTo>
                  <a:close/>
                </a:path>
              </a:pathLst>
            </a:custGeom>
            <a:solidFill>
              <a:srgbClr val="00174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889" y="0"/>
              <a:ext cx="811022" cy="1003173"/>
            </a:xfrm>
            <a:custGeom>
              <a:avLst/>
              <a:gdLst/>
              <a:ahLst/>
              <a:cxnLst/>
              <a:rect r="r" b="b" t="t" l="l"/>
              <a:pathLst>
                <a:path h="1003173" w="811022">
                  <a:moveTo>
                    <a:pt x="13589" y="0"/>
                  </a:moveTo>
                  <a:lnTo>
                    <a:pt x="364744" y="0"/>
                  </a:lnTo>
                  <a:cubicBezTo>
                    <a:pt x="368427" y="0"/>
                    <a:pt x="371856" y="1524"/>
                    <a:pt x="374269" y="4318"/>
                  </a:cubicBezTo>
                  <a:lnTo>
                    <a:pt x="806831" y="493141"/>
                  </a:lnTo>
                  <a:cubicBezTo>
                    <a:pt x="811022" y="497967"/>
                    <a:pt x="811022" y="505206"/>
                    <a:pt x="806831" y="510032"/>
                  </a:cubicBezTo>
                  <a:lnTo>
                    <a:pt x="374269" y="998855"/>
                  </a:lnTo>
                  <a:cubicBezTo>
                    <a:pt x="371856" y="1001522"/>
                    <a:pt x="368427" y="1003173"/>
                    <a:pt x="364744" y="1003173"/>
                  </a:cubicBezTo>
                  <a:lnTo>
                    <a:pt x="13589" y="1003173"/>
                  </a:lnTo>
                  <a:cubicBezTo>
                    <a:pt x="8636" y="1003173"/>
                    <a:pt x="4064" y="1000252"/>
                    <a:pt x="2032" y="995680"/>
                  </a:cubicBezTo>
                  <a:cubicBezTo>
                    <a:pt x="0" y="991108"/>
                    <a:pt x="762" y="985774"/>
                    <a:pt x="4064" y="982091"/>
                  </a:cubicBezTo>
                  <a:lnTo>
                    <a:pt x="436626" y="493141"/>
                  </a:lnTo>
                  <a:lnTo>
                    <a:pt x="446151" y="501523"/>
                  </a:lnTo>
                  <a:lnTo>
                    <a:pt x="436626" y="509905"/>
                  </a:lnTo>
                  <a:lnTo>
                    <a:pt x="4064" y="21082"/>
                  </a:lnTo>
                  <a:cubicBezTo>
                    <a:pt x="762" y="17399"/>
                    <a:pt x="0" y="12065"/>
                    <a:pt x="2032" y="7493"/>
                  </a:cubicBezTo>
                  <a:cubicBezTo>
                    <a:pt x="4064" y="2921"/>
                    <a:pt x="8636" y="0"/>
                    <a:pt x="13589" y="0"/>
                  </a:cubicBezTo>
                  <a:moveTo>
                    <a:pt x="13589" y="25400"/>
                  </a:moveTo>
                  <a:lnTo>
                    <a:pt x="13589" y="12700"/>
                  </a:lnTo>
                  <a:lnTo>
                    <a:pt x="23114" y="4318"/>
                  </a:lnTo>
                  <a:lnTo>
                    <a:pt x="455676" y="493141"/>
                  </a:lnTo>
                  <a:cubicBezTo>
                    <a:pt x="459867" y="497967"/>
                    <a:pt x="459867" y="505206"/>
                    <a:pt x="455676" y="510032"/>
                  </a:cubicBezTo>
                  <a:lnTo>
                    <a:pt x="23114" y="998855"/>
                  </a:lnTo>
                  <a:lnTo>
                    <a:pt x="13589" y="990473"/>
                  </a:lnTo>
                  <a:lnTo>
                    <a:pt x="13589" y="977773"/>
                  </a:lnTo>
                  <a:lnTo>
                    <a:pt x="364744" y="977773"/>
                  </a:lnTo>
                  <a:lnTo>
                    <a:pt x="364744" y="990473"/>
                  </a:lnTo>
                  <a:lnTo>
                    <a:pt x="355219" y="982091"/>
                  </a:lnTo>
                  <a:lnTo>
                    <a:pt x="787908" y="493141"/>
                  </a:lnTo>
                  <a:lnTo>
                    <a:pt x="797433" y="501523"/>
                  </a:lnTo>
                  <a:lnTo>
                    <a:pt x="787908" y="509905"/>
                  </a:lnTo>
                  <a:lnTo>
                    <a:pt x="355219" y="21082"/>
                  </a:lnTo>
                  <a:lnTo>
                    <a:pt x="364744" y="12700"/>
                  </a:lnTo>
                  <a:lnTo>
                    <a:pt x="364744" y="25400"/>
                  </a:lnTo>
                  <a:lnTo>
                    <a:pt x="13589" y="25400"/>
                  </a:lnTo>
                  <a:close/>
                </a:path>
              </a:pathLst>
            </a:custGeom>
            <a:solidFill>
              <a:srgbClr val="00174E"/>
            </a:solidFill>
          </p:spPr>
        </p:sp>
      </p:grpSp>
      <p:sp>
        <p:nvSpPr>
          <p:cNvPr name="Freeform 9" id="9" descr="cid:image002.jpg@01D79DAC.BBDC4630"/>
          <p:cNvSpPr/>
          <p:nvPr/>
        </p:nvSpPr>
        <p:spPr>
          <a:xfrm flipH="false" flipV="false" rot="0">
            <a:off x="15367450" y="58938"/>
            <a:ext cx="2807383" cy="553858"/>
          </a:xfrm>
          <a:custGeom>
            <a:avLst/>
            <a:gdLst/>
            <a:ahLst/>
            <a:cxnLst/>
            <a:rect r="r" b="b" t="t" l="l"/>
            <a:pathLst>
              <a:path h="553858" w="2807383">
                <a:moveTo>
                  <a:pt x="0" y="0"/>
                </a:moveTo>
                <a:lnTo>
                  <a:pt x="2807384" y="0"/>
                </a:lnTo>
                <a:lnTo>
                  <a:pt x="2807384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2265" y="2429682"/>
            <a:ext cx="17603470" cy="5427636"/>
          </a:xfrm>
          <a:custGeom>
            <a:avLst/>
            <a:gdLst/>
            <a:ahLst/>
            <a:cxnLst/>
            <a:rect r="r" b="b" t="t" l="l"/>
            <a:pathLst>
              <a:path h="5427636" w="17603470">
                <a:moveTo>
                  <a:pt x="0" y="0"/>
                </a:moveTo>
                <a:lnTo>
                  <a:pt x="17603470" y="0"/>
                </a:lnTo>
                <a:lnTo>
                  <a:pt x="17603470" y="5427636"/>
                </a:lnTo>
                <a:lnTo>
                  <a:pt x="0" y="5427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844594" y="9584289"/>
            <a:ext cx="2405198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650">
                <a:solidFill>
                  <a:srgbClr val="A6A6A6"/>
                </a:solidFill>
                <a:latin typeface="Gilroy Bold"/>
                <a:ea typeface="Gilroy Bold"/>
                <a:cs typeface="Gilroy Bold"/>
                <a:sym typeface="Gilroy Bold"/>
              </a:rPr>
              <a:t>Strictly Confidential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955926" y="9593232"/>
            <a:ext cx="4529493" cy="7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sz="2100">
                <a:solidFill>
                  <a:srgbClr val="ABC0E4"/>
                </a:solidFill>
                <a:latin typeface="Gilroy Bold"/>
                <a:ea typeface="Gilroy Bold"/>
                <a:cs typeface="Gilroy Bold"/>
                <a:sym typeface="Gilroy Bold"/>
              </a:rPr>
              <a:t>Enabling Mobility Solutions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6360" y="393419"/>
            <a:ext cx="12994958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3">
                <a:solidFill>
                  <a:srgbClr val="44546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Specifications of Top Sellers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27826" y="9797772"/>
            <a:ext cx="5029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DAGFXCjlBhs</dc:identifier>
  <dcterms:modified xsi:type="dcterms:W3CDTF">2011-08-01T06:04:30Z</dcterms:modified>
  <cp:revision>1</cp:revision>
  <dc:title>EV 2W Strategy Proposal</dc:title>
</cp:coreProperties>
</file>